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10.xml" ContentType="application/vnd.openxmlformats-officedocument.presentationml.notesSlide+xml"/>
  <Override PartName="/ppt/charts/chart2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6"/>
  </p:notesMasterIdLst>
  <p:sldIdLst>
    <p:sldId id="297" r:id="rId2"/>
    <p:sldId id="349" r:id="rId3"/>
    <p:sldId id="394" r:id="rId4"/>
    <p:sldId id="395" r:id="rId5"/>
    <p:sldId id="582" r:id="rId6"/>
    <p:sldId id="397" r:id="rId7"/>
    <p:sldId id="447" r:id="rId8"/>
    <p:sldId id="298" r:id="rId9"/>
    <p:sldId id="299" r:id="rId10"/>
    <p:sldId id="350" r:id="rId11"/>
    <p:sldId id="383" r:id="rId12"/>
    <p:sldId id="384" r:id="rId13"/>
    <p:sldId id="385" r:id="rId14"/>
    <p:sldId id="387" r:id="rId15"/>
    <p:sldId id="388" r:id="rId16"/>
    <p:sldId id="389" r:id="rId17"/>
    <p:sldId id="391" r:id="rId18"/>
    <p:sldId id="390" r:id="rId19"/>
    <p:sldId id="448" r:id="rId20"/>
    <p:sldId id="449" r:id="rId21"/>
    <p:sldId id="392" r:id="rId22"/>
    <p:sldId id="450" r:id="rId23"/>
    <p:sldId id="405" r:id="rId24"/>
    <p:sldId id="407" r:id="rId25"/>
    <p:sldId id="408" r:id="rId26"/>
    <p:sldId id="386" r:id="rId27"/>
    <p:sldId id="840" r:id="rId28"/>
    <p:sldId id="841" r:id="rId29"/>
    <p:sldId id="454" r:id="rId30"/>
    <p:sldId id="459" r:id="rId31"/>
    <p:sldId id="457" r:id="rId32"/>
    <p:sldId id="881" r:id="rId33"/>
    <p:sldId id="458" r:id="rId34"/>
    <p:sldId id="393" r:id="rId35"/>
    <p:sldId id="413" r:id="rId36"/>
    <p:sldId id="842" r:id="rId37"/>
    <p:sldId id="864" r:id="rId38"/>
    <p:sldId id="867" r:id="rId39"/>
    <p:sldId id="868" r:id="rId40"/>
    <p:sldId id="869" r:id="rId41"/>
    <p:sldId id="870" r:id="rId42"/>
    <p:sldId id="871" r:id="rId43"/>
    <p:sldId id="872" r:id="rId44"/>
    <p:sldId id="873" r:id="rId45"/>
    <p:sldId id="874" r:id="rId46"/>
    <p:sldId id="875" r:id="rId47"/>
    <p:sldId id="876" r:id="rId48"/>
    <p:sldId id="878" r:id="rId49"/>
    <p:sldId id="879" r:id="rId50"/>
    <p:sldId id="372" r:id="rId51"/>
    <p:sldId id="371" r:id="rId52"/>
    <p:sldId id="882" r:id="rId53"/>
    <p:sldId id="339" r:id="rId54"/>
    <p:sldId id="880" r:id="rId5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ed Kwartler" initials="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767" autoAdjust="0"/>
    <p:restoredTop sz="94162" autoAdjust="0"/>
  </p:normalViewPr>
  <p:slideViewPr>
    <p:cSldViewPr snapToGrid="0">
      <p:cViewPr varScale="1">
        <p:scale>
          <a:sx n="109" d="100"/>
          <a:sy n="109" d="100"/>
        </p:scale>
        <p:origin x="1424" y="17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commentAuthors" Target="commentAuthor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oleObject" Target="file:///C:\Stats\XLMinerHelp\CasebookMainFiles\TeX_files_1105\Images\CH2-XYPlots.xls" TargetMode="External"/><Relationship Id="rId1" Type="http://schemas.openxmlformats.org/officeDocument/2006/relationships/themeOverride" Target="../theme/themeOverrid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Book2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>
        <c:manualLayout>
          <c:layoutTarget val="inner"/>
          <c:xMode val="edge"/>
          <c:yMode val="edge"/>
          <c:x val="0.16122465045504891"/>
          <c:y val="6.6157925209539031E-2"/>
          <c:w val="0.777551795232578"/>
          <c:h val="0.75827160432471974"/>
        </c:manualLayout>
      </c:layout>
      <c:scatterChart>
        <c:scatterStyle val="smoothMarker"/>
        <c:varyColors val="0"/>
        <c:ser>
          <c:idx val="0"/>
          <c:order val="0"/>
          <c:spPr>
            <a:ln w="12700">
              <a:solidFill>
                <a:srgbClr val="000080"/>
              </a:solidFill>
              <a:prstDash val="solid"/>
            </a:ln>
          </c:spPr>
          <c:marker>
            <c:symbol val="diamond"/>
            <c:size val="5"/>
            <c:spPr>
              <a:solidFill>
                <a:srgbClr val="000080"/>
              </a:solidFill>
              <a:ln>
                <a:solidFill>
                  <a:srgbClr val="000080"/>
                </a:solidFill>
                <a:prstDash val="solid"/>
              </a:ln>
            </c:spPr>
          </c:marker>
          <c:xVal>
            <c:numRef>
              <c:f>Sheet1!$A$1:$A$7</c:f>
              <c:numCache>
                <c:formatCode>General</c:formatCode>
                <c:ptCount val="7"/>
                <c:pt idx="0">
                  <c:v>239</c:v>
                </c:pt>
                <c:pt idx="1">
                  <c:v>364</c:v>
                </c:pt>
                <c:pt idx="2">
                  <c:v>602</c:v>
                </c:pt>
                <c:pt idx="3">
                  <c:v>644</c:v>
                </c:pt>
                <c:pt idx="4">
                  <c:v>770</c:v>
                </c:pt>
                <c:pt idx="5">
                  <c:v>789</c:v>
                </c:pt>
                <c:pt idx="6">
                  <c:v>911</c:v>
                </c:pt>
              </c:numCache>
            </c:numRef>
          </c:xVal>
          <c:yVal>
            <c:numRef>
              <c:f>Sheet1!$B$1:$B$7</c:f>
              <c:numCache>
                <c:formatCode>General</c:formatCode>
                <c:ptCount val="7"/>
                <c:pt idx="0">
                  <c:v>514</c:v>
                </c:pt>
                <c:pt idx="1">
                  <c:v>789</c:v>
                </c:pt>
                <c:pt idx="2">
                  <c:v>550</c:v>
                </c:pt>
                <c:pt idx="3">
                  <c:v>1386</c:v>
                </c:pt>
                <c:pt idx="4">
                  <c:v>1394</c:v>
                </c:pt>
                <c:pt idx="5">
                  <c:v>1440</c:v>
                </c:pt>
                <c:pt idx="6">
                  <c:v>1354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BF04-457B-9C26-7CB189637C5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89614680"/>
        <c:axId val="389618992"/>
      </c:scatterChart>
      <c:valAx>
        <c:axId val="389614680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sz="1000" b="1" i="0" u="none" strike="noStrike" baseline="0">
                    <a:solidFill>
                      <a:srgbClr val="000000"/>
                    </a:solidFill>
                    <a:latin typeface="Arial"/>
                    <a:ea typeface="Arial"/>
                    <a:cs typeface="Arial"/>
                  </a:defRPr>
                </a:pPr>
                <a:r>
                  <a:rPr lang="en-US"/>
                  <a:t>Expenditure</a:t>
                </a:r>
              </a:p>
            </c:rich>
          </c:tx>
          <c:layout>
            <c:manualLayout>
              <c:xMode val="edge"/>
              <c:yMode val="edge"/>
              <c:x val="0.46734740448362211"/>
              <c:y val="0.90331013266870663"/>
            </c:manualLayout>
          </c:layout>
          <c:overlay val="0"/>
          <c:spPr>
            <a:noFill/>
            <a:ln w="25400">
              <a:noFill/>
            </a:ln>
          </c:spPr>
        </c:title>
        <c:numFmt formatCode="General" sourceLinked="1"/>
        <c:majorTickMark val="out"/>
        <c:minorTickMark val="none"/>
        <c:tickLblPos val="nextTo"/>
        <c:spPr>
          <a:ln w="3175">
            <a:solidFill>
              <a:srgbClr val="000000"/>
            </a:solidFill>
            <a:prstDash val="solid"/>
          </a:ln>
        </c:spPr>
        <c:txPr>
          <a:bodyPr rot="0" vert="horz"/>
          <a:lstStyle/>
          <a:p>
            <a:pPr>
              <a:defRPr sz="1000" b="0" i="0" u="none" strike="noStrike" baseline="0">
                <a:solidFill>
                  <a:srgbClr val="000000"/>
                </a:solidFill>
                <a:latin typeface="Arial"/>
                <a:ea typeface="Arial"/>
                <a:cs typeface="Arial"/>
              </a:defRPr>
            </a:pPr>
            <a:endParaRPr lang="en-US"/>
          </a:p>
        </c:txPr>
        <c:crossAx val="389618992"/>
        <c:crosses val="autoZero"/>
        <c:crossBetween val="midCat"/>
      </c:valAx>
      <c:valAx>
        <c:axId val="389618992"/>
        <c:scaling>
          <c:orientation val="minMax"/>
        </c:scaling>
        <c:delete val="0"/>
        <c:axPos val="l"/>
        <c:title>
          <c:tx>
            <c:rich>
              <a:bodyPr/>
              <a:lstStyle/>
              <a:p>
                <a:pPr>
                  <a:defRPr sz="1000" b="1" i="0" u="none" strike="noStrike" baseline="0">
                    <a:solidFill>
                      <a:srgbClr val="000000"/>
                    </a:solidFill>
                    <a:latin typeface="Arial"/>
                    <a:ea typeface="Arial"/>
                    <a:cs typeface="Arial"/>
                  </a:defRPr>
                </a:pPr>
                <a:r>
                  <a:rPr lang="en-US"/>
                  <a:t>Revenue</a:t>
                </a:r>
              </a:p>
            </c:rich>
          </c:tx>
          <c:layout>
            <c:manualLayout>
              <c:xMode val="edge"/>
              <c:yMode val="edge"/>
              <c:x val="3.2653093763047945E-2"/>
              <c:y val="0.36895765982243039"/>
            </c:manualLayout>
          </c:layout>
          <c:overlay val="0"/>
          <c:spPr>
            <a:noFill/>
            <a:ln w="25400">
              <a:noFill/>
            </a:ln>
          </c:spPr>
        </c:title>
        <c:numFmt formatCode="General" sourceLinked="1"/>
        <c:majorTickMark val="out"/>
        <c:minorTickMark val="none"/>
        <c:tickLblPos val="nextTo"/>
        <c:spPr>
          <a:ln w="3175">
            <a:solidFill>
              <a:srgbClr val="000000"/>
            </a:solidFill>
            <a:prstDash val="solid"/>
          </a:ln>
        </c:spPr>
        <c:txPr>
          <a:bodyPr rot="0" vert="horz"/>
          <a:lstStyle/>
          <a:p>
            <a:pPr>
              <a:defRPr sz="1000" b="0" i="0" u="none" strike="noStrike" baseline="0">
                <a:solidFill>
                  <a:srgbClr val="000000"/>
                </a:solidFill>
                <a:latin typeface="Arial"/>
                <a:ea typeface="Arial"/>
                <a:cs typeface="Arial"/>
              </a:defRPr>
            </a:pPr>
            <a:endParaRPr lang="en-US"/>
          </a:p>
        </c:txPr>
        <c:crossAx val="389614680"/>
        <c:crosses val="autoZero"/>
        <c:crossBetween val="midCat"/>
      </c:valAx>
      <c:spPr>
        <a:solidFill>
          <a:srgbClr val="C0C0C0"/>
        </a:solidFill>
        <a:ln w="12700">
          <a:solidFill>
            <a:srgbClr val="808080"/>
          </a:solidFill>
          <a:prstDash val="solid"/>
        </a:ln>
      </c:spPr>
    </c:plotArea>
    <c:plotVisOnly val="1"/>
    <c:dispBlanksAs val="gap"/>
    <c:showDLblsOverMax val="0"/>
  </c:chart>
  <c:spPr>
    <a:solidFill>
      <a:srgbClr val="FFFFFF"/>
    </a:solidFill>
    <a:ln w="3175">
      <a:solidFill>
        <a:srgbClr val="000000"/>
      </a:solidFill>
      <a:prstDash val="solid"/>
    </a:ln>
  </c:spPr>
  <c:txPr>
    <a:bodyPr/>
    <a:lstStyle/>
    <a:p>
      <a:pPr>
        <a:defRPr sz="1000" b="0" i="0" u="none" strike="noStrike" baseline="0">
          <a:solidFill>
            <a:srgbClr val="000000"/>
          </a:solidFill>
          <a:latin typeface="Arial"/>
          <a:ea typeface="Arial"/>
          <a:cs typeface="Arial"/>
        </a:defRPr>
      </a:pPr>
      <a:endParaRPr lang="en-US"/>
    </a:p>
  </c:txPr>
  <c:externalData r:id="rId2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Sheet1!$C$6</c:f>
              <c:strCache>
                <c:ptCount val="1"/>
                <c:pt idx="0">
                  <c:v>Doc2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63500">
                <a:solidFill>
                  <a:schemeClr val="accent1"/>
                </a:solidFill>
              </a:ln>
              <a:effectLst/>
            </c:spPr>
          </c:marker>
          <c:xVal>
            <c:numRef>
              <c:f>Sheet1!$B$7:$B$12</c:f>
              <c:numCache>
                <c:formatCode>General</c:formatCode>
                <c:ptCount val="6"/>
                <c:pt idx="0">
                  <c:v>10</c:v>
                </c:pt>
                <c:pt idx="1">
                  <c:v>11</c:v>
                </c:pt>
                <c:pt idx="2">
                  <c:v>8</c:v>
                </c:pt>
                <c:pt idx="3">
                  <c:v>3</c:v>
                </c:pt>
                <c:pt idx="4">
                  <c:v>2</c:v>
                </c:pt>
                <c:pt idx="5">
                  <c:v>1</c:v>
                </c:pt>
              </c:numCache>
            </c:numRef>
          </c:xVal>
          <c:yVal>
            <c:numRef>
              <c:f>Sheet1!$C$7:$C$12</c:f>
              <c:numCache>
                <c:formatCode>General</c:formatCode>
                <c:ptCount val="6"/>
                <c:pt idx="0">
                  <c:v>6</c:v>
                </c:pt>
                <c:pt idx="1">
                  <c:v>4</c:v>
                </c:pt>
                <c:pt idx="2">
                  <c:v>5</c:v>
                </c:pt>
                <c:pt idx="3">
                  <c:v>3</c:v>
                </c:pt>
                <c:pt idx="4">
                  <c:v>2.8</c:v>
                </c:pt>
                <c:pt idx="5">
                  <c:v>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FF8B-6B46-84B9-D1EE2B356B1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67869568"/>
        <c:axId val="364785040"/>
      </c:scatterChart>
      <c:valAx>
        <c:axId val="3678695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64785040"/>
        <c:crosses val="autoZero"/>
        <c:crossBetween val="midCat"/>
      </c:valAx>
      <c:valAx>
        <c:axId val="36478504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6786956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C0A60C-850A-4EA4-9C14-A8FE98B94505}" type="datetimeFigureOut">
              <a:rPr lang="en-US" smtClean="0"/>
              <a:t>4/8/21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E9AA13-E3FC-4BB6-B68D-5F0F5803D7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4050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782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77828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4189D838-71A1-4615-8F96-C31ABAB85E01}" type="slidenum">
              <a:rPr lang="en-US" altLang="en-US" sz="1200"/>
              <a:pPr algn="r"/>
              <a:t>3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42559230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9AA13-E3FC-4BB6-B68D-5F0F5803D716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984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885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7885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D338F2CF-F941-4458-88EA-D525D13A94C6}" type="slidenum">
              <a:rPr lang="en-US" altLang="en-US" sz="1200"/>
              <a:pPr algn="r"/>
              <a:t>4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20811534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do you want to “spend”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9AA13-E3FC-4BB6-B68D-5F0F5803D71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888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do you want to “spend”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9AA13-E3FC-4BB6-B68D-5F0F5803D71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2084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222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51204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6C90C366-52D6-4EF7-AF20-EF2D72A63B49}" type="slidenum">
              <a:rPr lang="en-US" altLang="en-US" smtClean="0"/>
              <a:pPr>
                <a:defRPr/>
              </a:pPr>
              <a:t>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901912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Just did carat to diamond prices</a:t>
            </a:r>
          </a:p>
          <a:p>
            <a:r>
              <a:rPr lang="en-US" dirty="0"/>
              <a:t>Now let’s add more than 1 input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9AA13-E3FC-4BB6-B68D-5F0F5803D71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9567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should we expect the</a:t>
            </a:r>
            <a:r>
              <a:rPr lang="en-US" baseline="0" dirty="0"/>
              <a:t> beta signs to be?  </a:t>
            </a:r>
            <a:r>
              <a:rPr lang="en-US" baseline="0" dirty="0" err="1"/>
              <a:t>Whats</a:t>
            </a:r>
            <a:r>
              <a:rPr lang="en-US" baseline="0" dirty="0"/>
              <a:t> the relationship the information has with ice cream sales?</a:t>
            </a:r>
          </a:p>
          <a:p>
            <a:r>
              <a:rPr lang="en-US" baseline="0" dirty="0"/>
              <a:t>Temp goes up? Sales go up.  Temp goes down? Sales go down.  Positive relationship</a:t>
            </a:r>
          </a:p>
          <a:p>
            <a:r>
              <a:rPr lang="en-US" baseline="0" dirty="0"/>
              <a:t>Price goes up?  Sales go down.  Price goes down?  Sales go up.  Negative relationship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9AA13-E3FC-4BB6-B68D-5F0F5803D71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7232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Is this a good model?</a:t>
            </a:r>
          </a:p>
          <a:p>
            <a:r>
              <a:rPr lang="en-US" dirty="0"/>
              <a:t>18 + -18 cancel each other out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9AA13-E3FC-4BB6-B68D-5F0F5803D71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4697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Is this a good model?</a:t>
            </a:r>
          </a:p>
          <a:p>
            <a:r>
              <a:rPr lang="en-US" dirty="0"/>
              <a:t>18 + -18 cancel each other out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9AA13-E3FC-4BB6-B68D-5F0F5803D71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2372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8B90E-0779-4C36-915C-6F05FCD89456}" type="datetime1">
              <a:rPr lang="en-US" smtClean="0"/>
              <a:t>4/8/21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12290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 CSCI S-96</a:t>
            </a:r>
          </a:p>
        </p:txBody>
      </p:sp>
    </p:spTree>
    <p:extLst>
      <p:ext uri="{BB962C8B-B14F-4D97-AF65-F5344CB8AC3E}">
        <p14:creationId xmlns:p14="http://schemas.microsoft.com/office/powerpoint/2010/main" val="41638820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080030"/>
            <a:ext cx="7886700" cy="512064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EA29D-D431-42FE-B7B6-AAE4454C77D3}" type="datetime1">
              <a:rPr lang="en-US" smtClean="0"/>
              <a:t>4/8/21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Kwartler CSCI S-96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65457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1209821"/>
            <a:ext cx="1971675" cy="4967141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223889"/>
            <a:ext cx="5800725" cy="4953074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D8A1E-EA8F-46C1-B891-AE0C00D9C314}" type="datetime1">
              <a:rPr lang="en-US" smtClean="0"/>
              <a:t>4/8/21</a:t>
            </a:fld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1"/>
          <p:cNvSpPr txBox="1">
            <a:spLocks/>
          </p:cNvSpPr>
          <p:nvPr userDrawn="1"/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 CSCI S-96</a:t>
            </a:r>
          </a:p>
        </p:txBody>
      </p:sp>
    </p:spTree>
    <p:extLst>
      <p:ext uri="{BB962C8B-B14F-4D97-AF65-F5344CB8AC3E}">
        <p14:creationId xmlns:p14="http://schemas.microsoft.com/office/powerpoint/2010/main" val="32568280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111347"/>
            <a:ext cx="7886700" cy="51206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3EFC8-4232-4598-94F6-94C0EBAFC469}" type="datetime1">
              <a:rPr lang="en-US" smtClean="0"/>
              <a:t>4/8/21</a:t>
            </a:fld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 CSCI S-96</a:t>
            </a:r>
          </a:p>
        </p:txBody>
      </p:sp>
    </p:spTree>
    <p:extLst>
      <p:ext uri="{BB962C8B-B14F-4D97-AF65-F5344CB8AC3E}">
        <p14:creationId xmlns:p14="http://schemas.microsoft.com/office/powerpoint/2010/main" val="4368965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61074-1C18-4AE7-957D-F18524378C85}" type="datetime1">
              <a:rPr lang="en-US" smtClean="0"/>
              <a:t>4/8/21</a:t>
            </a:fld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 CSCI S-96</a:t>
            </a:r>
          </a:p>
        </p:txBody>
      </p:sp>
    </p:spTree>
    <p:extLst>
      <p:ext uri="{BB962C8B-B14F-4D97-AF65-F5344CB8AC3E}">
        <p14:creationId xmlns:p14="http://schemas.microsoft.com/office/powerpoint/2010/main" val="2091455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192583"/>
            <a:ext cx="3886200" cy="496906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192583"/>
            <a:ext cx="3886200" cy="496906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E256C-8D9A-4404-B47D-41A1AE514425}" type="datetime1">
              <a:rPr lang="en-US" smtClean="0"/>
              <a:t>4/8/21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 CSCI S-96</a:t>
            </a:r>
          </a:p>
        </p:txBody>
      </p:sp>
    </p:spTree>
    <p:extLst>
      <p:ext uri="{BB962C8B-B14F-4D97-AF65-F5344CB8AC3E}">
        <p14:creationId xmlns:p14="http://schemas.microsoft.com/office/powerpoint/2010/main" val="7903211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132519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956431"/>
            <a:ext cx="3868340" cy="420521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132519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956431"/>
            <a:ext cx="3887391" cy="420521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2154-9035-4012-8189-BAAB61C5A5EE}" type="datetime1">
              <a:rPr lang="en-US" smtClean="0"/>
              <a:t>4/8/21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Kwartler CSCI S-96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12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75021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4/8/21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 CSCI S-96</a:t>
            </a:r>
          </a:p>
        </p:txBody>
      </p:sp>
    </p:spTree>
    <p:extLst>
      <p:ext uri="{BB962C8B-B14F-4D97-AF65-F5344CB8AC3E}">
        <p14:creationId xmlns:p14="http://schemas.microsoft.com/office/powerpoint/2010/main" val="4285218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6E382-4F61-4E24-BE1A-377EC83D0E3A}" type="datetime1">
              <a:rPr lang="en-US" smtClean="0"/>
              <a:t>4/8/21</a:t>
            </a:fld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 CSCI S-96</a:t>
            </a:r>
          </a:p>
        </p:txBody>
      </p:sp>
    </p:spTree>
    <p:extLst>
      <p:ext uri="{BB962C8B-B14F-4D97-AF65-F5344CB8AC3E}">
        <p14:creationId xmlns:p14="http://schemas.microsoft.com/office/powerpoint/2010/main" val="22413343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1083212"/>
            <a:ext cx="4629150" cy="5078437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097279"/>
            <a:ext cx="2949178" cy="5064369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2EED6-FC16-45B9-B8C4-2BC5DBA88325}" type="datetime1">
              <a:rPr lang="en-US" smtClean="0"/>
              <a:t>4/8/21</a:t>
            </a:fld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 CSCI S-96</a:t>
            </a:r>
          </a:p>
        </p:txBody>
      </p:sp>
    </p:spTree>
    <p:extLst>
      <p:ext uri="{BB962C8B-B14F-4D97-AF65-F5344CB8AC3E}">
        <p14:creationId xmlns:p14="http://schemas.microsoft.com/office/powerpoint/2010/main" val="35862371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1139483"/>
            <a:ext cx="4629150" cy="5022166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181685"/>
            <a:ext cx="2949178" cy="497996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9512B-4F1D-43D7-8819-2F53FEF69650}" type="datetime1">
              <a:rPr lang="en-US" smtClean="0"/>
              <a:t>4/8/21</a:t>
            </a:fld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 CSCI S-96</a:t>
            </a:r>
          </a:p>
        </p:txBody>
      </p:sp>
    </p:spTree>
    <p:extLst>
      <p:ext uri="{BB962C8B-B14F-4D97-AF65-F5344CB8AC3E}">
        <p14:creationId xmlns:p14="http://schemas.microsoft.com/office/powerpoint/2010/main" val="19542475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108176"/>
            <a:ext cx="7886700" cy="5120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437B94-E2BF-44DC-ADC5-B05FC9934E9D}" type="datetime1">
              <a:rPr lang="en-US" smtClean="0"/>
              <a:t>4/8/21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 CSCI S-96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0209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5.png"/><Relationship Id="rId5" Type="http://schemas.openxmlformats.org/officeDocument/2006/relationships/image" Target="../media/image12.emf"/><Relationship Id="rId4" Type="http://schemas.openxmlformats.org/officeDocument/2006/relationships/oleObject" Target="../embeddings/oleObject1.bin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2.emf"/><Relationship Id="rId4" Type="http://schemas.openxmlformats.org/officeDocument/2006/relationships/oleObject" Target="../embeddings/oleObject2.bin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12.emf"/><Relationship Id="rId4" Type="http://schemas.openxmlformats.org/officeDocument/2006/relationships/oleObject" Target="../embeddings/oleObject2.bin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7A20D1-C38F-40A5-B020-EBD3D0FC115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Predictive Modeling w NLP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9F9E77-3FDD-40CA-82E9-3C67E139D3A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09B2EE-DD66-4058-A696-AC28990695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8B90E-0779-4C36-915C-6F05FCD89456}" type="datetime1">
              <a:rPr lang="en-US" smtClean="0"/>
              <a:t>4/8/21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6ACE7D-882D-448A-8D8E-544494B44B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E96655-E1DA-41A3-90E3-F63E0ECB1A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 CSCI 96</a:t>
            </a:r>
          </a:p>
        </p:txBody>
      </p:sp>
    </p:spTree>
    <p:extLst>
      <p:ext uri="{BB962C8B-B14F-4D97-AF65-F5344CB8AC3E}">
        <p14:creationId xmlns:p14="http://schemas.microsoft.com/office/powerpoint/2010/main" val="22678102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4/8/21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10</a:t>
            </a:fld>
            <a:endParaRPr lang="en-US"/>
          </a:p>
        </p:txBody>
      </p:sp>
      <p:sp>
        <p:nvSpPr>
          <p:cNvPr id="6" name="Shape 278"/>
          <p:cNvSpPr txBox="1"/>
          <p:nvPr/>
        </p:nvSpPr>
        <p:spPr>
          <a:xfrm>
            <a:off x="206000" y="1107533"/>
            <a:ext cx="8778300" cy="525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Inferring a function from labeled data.</a:t>
            </a:r>
          </a:p>
        </p:txBody>
      </p:sp>
      <p:sp>
        <p:nvSpPr>
          <p:cNvPr id="7" name="Shape 279"/>
          <p:cNvSpPr txBox="1"/>
          <p:nvPr/>
        </p:nvSpPr>
        <p:spPr>
          <a:xfrm>
            <a:off x="206100" y="1557009"/>
            <a:ext cx="8778300" cy="246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1200" i="1" dirty="0">
                <a:latin typeface="Open Sans"/>
                <a:ea typeface="Open Sans"/>
                <a:cs typeface="Open Sans"/>
                <a:sym typeface="Open Sans"/>
              </a:rPr>
              <a:t>“Learn from telling”, “Look at my data and I will tell you what to predict”</a:t>
            </a:r>
          </a:p>
        </p:txBody>
      </p:sp>
      <p:pic>
        <p:nvPicPr>
          <p:cNvPr id="8" name="Shape 3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1550" y="3015925"/>
            <a:ext cx="867523" cy="1884473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Shape 319"/>
          <p:cNvSpPr txBox="1"/>
          <p:nvPr/>
        </p:nvSpPr>
        <p:spPr>
          <a:xfrm>
            <a:off x="2066775" y="3844762"/>
            <a:ext cx="1447200" cy="504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3000">
                <a:latin typeface="Open Sans"/>
                <a:ea typeface="Open Sans"/>
                <a:cs typeface="Open Sans"/>
                <a:sym typeface="Open Sans"/>
              </a:rPr>
              <a:t>=</a:t>
            </a:r>
            <a:r>
              <a:rPr lang="en" sz="3000"/>
              <a:t>ƒ</a:t>
            </a:r>
            <a:r>
              <a:rPr lang="en" sz="3000">
                <a:latin typeface="Open Sans"/>
                <a:ea typeface="Open Sans"/>
                <a:cs typeface="Open Sans"/>
                <a:sym typeface="Open Sans"/>
              </a:rPr>
              <a:t>(…)</a:t>
            </a:r>
          </a:p>
        </p:txBody>
      </p:sp>
      <p:sp>
        <p:nvSpPr>
          <p:cNvPr id="10" name="Shape 320"/>
          <p:cNvSpPr txBox="1"/>
          <p:nvPr/>
        </p:nvSpPr>
        <p:spPr>
          <a:xfrm>
            <a:off x="878875" y="3844762"/>
            <a:ext cx="412500" cy="504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3000">
                <a:latin typeface="Open Sans"/>
                <a:ea typeface="Open Sans"/>
                <a:cs typeface="Open Sans"/>
                <a:sym typeface="Open Sans"/>
              </a:rPr>
              <a:t>#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270269" y="3192087"/>
            <a:ext cx="2676698" cy="12469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What impacts ice cream sales?</a:t>
            </a:r>
          </a:p>
        </p:txBody>
      </p:sp>
      <p:sp>
        <p:nvSpPr>
          <p:cNvPr id="12" name="Footer Placeholder 5">
            <a:extLst>
              <a:ext uri="{FF2B5EF4-FFF2-40B4-BE49-F238E27FC236}">
                <a16:creationId xmlns:a16="http://schemas.microsoft.com/office/drawing/2014/main" id="{FF763AB2-9B57-A642-868C-A8E20013A2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96</a:t>
            </a:r>
          </a:p>
        </p:txBody>
      </p:sp>
    </p:spTree>
    <p:extLst>
      <p:ext uri="{BB962C8B-B14F-4D97-AF65-F5344CB8AC3E}">
        <p14:creationId xmlns:p14="http://schemas.microsoft.com/office/powerpoint/2010/main" val="7758106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4/8/21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28649" y="365126"/>
            <a:ext cx="8349095" cy="591477"/>
          </a:xfrm>
        </p:spPr>
        <p:txBody>
          <a:bodyPr/>
          <a:lstStyle/>
          <a:p>
            <a:r>
              <a:rPr lang="en-US" dirty="0"/>
              <a:t>Linear Regression for continuous outcomes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11</a:t>
            </a:fld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762497" y="2101524"/>
            <a:ext cx="7699860" cy="1884473"/>
            <a:chOff x="629493" y="1419881"/>
            <a:chExt cx="7699860" cy="1884473"/>
          </a:xfrm>
        </p:grpSpPr>
        <p:pic>
          <p:nvPicPr>
            <p:cNvPr id="6" name="Shape 31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72168" y="1419881"/>
              <a:ext cx="867523" cy="1884473"/>
            </a:xfrm>
            <a:prstGeom prst="rect">
              <a:avLst/>
            </a:prstGeom>
            <a:noFill/>
            <a:ln>
              <a:noFill/>
            </a:ln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Shape 319"/>
                <p:cNvSpPr txBox="1"/>
                <p:nvPr/>
              </p:nvSpPr>
              <p:spPr>
                <a:xfrm>
                  <a:off x="1817393" y="2248718"/>
                  <a:ext cx="6511960" cy="5046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lIns="91425" tIns="91425" rIns="91425" bIns="91425" anchor="t" anchorCtr="0">
                  <a:noAutofit/>
                </a:bodyPr>
                <a:lstStyle/>
                <a:p>
                  <a:r>
                    <a:rPr lang="en" sz="2000" dirty="0">
                      <a:latin typeface="Open Sans"/>
                      <a:ea typeface="Open Sans"/>
                      <a:cs typeface="Open Sans"/>
                      <a:sym typeface="Open Sans"/>
                    </a:rPr>
                    <a:t>=</a:t>
                  </a:r>
                  <a:r>
                    <a:rPr lang="el-GR" sz="2000" dirty="0"/>
                    <a:t> </a:t>
                  </a:r>
                  <a14:m>
                    <m:oMath xmlns:m="http://schemas.openxmlformats.org/officeDocument/2006/math">
                      <m:r>
                        <a:rPr lang="el-GR" sz="2000" i="1">
                          <a:latin typeface="Cambria Math" panose="02040503050406030204" pitchFamily="18" charset="0"/>
                        </a:rPr>
                        <m:t>𝛽</m:t>
                      </m:r>
                    </m:oMath>
                  </a14:m>
                  <a:r>
                    <a:rPr lang="en" sz="2000" dirty="0">
                      <a:latin typeface="Open Sans"/>
                      <a:ea typeface="Open Sans"/>
                      <a:cs typeface="Open Sans"/>
                      <a:sym typeface="Open Sans"/>
                    </a:rPr>
                    <a:t> +</a:t>
                  </a:r>
                  <a:r>
                    <a:rPr lang="el-GR" sz="2000" dirty="0"/>
                    <a:t> </a:t>
                  </a:r>
                  <a:r>
                    <a:rPr lang="en-US" sz="2000" dirty="0"/>
                    <a:t>(</a:t>
                  </a:r>
                  <a14:m>
                    <m:oMath xmlns:m="http://schemas.openxmlformats.org/officeDocument/2006/math">
                      <m:r>
                        <a:rPr lang="el-GR" sz="2000" i="1">
                          <a:latin typeface="Cambria Math" panose="02040503050406030204" pitchFamily="18" charset="0"/>
                        </a:rPr>
                        <m:t>𝛽</m:t>
                      </m:r>
                    </m:oMath>
                  </a14:m>
                  <a:r>
                    <a:rPr lang="en" sz="2000" dirty="0">
                      <a:latin typeface="Open Sans"/>
                      <a:ea typeface="Open Sans"/>
                      <a:cs typeface="Open Sans"/>
                      <a:sym typeface="Open Sans"/>
                    </a:rPr>
                    <a:t>*temperature) +</a:t>
                  </a:r>
                  <a:r>
                    <a:rPr lang="el-GR" sz="2000" dirty="0"/>
                    <a:t> </a:t>
                  </a:r>
                  <a:r>
                    <a:rPr lang="en-US" sz="2000" dirty="0"/>
                    <a:t>(</a:t>
                  </a:r>
                  <a14:m>
                    <m:oMath xmlns:m="http://schemas.openxmlformats.org/officeDocument/2006/math">
                      <m:r>
                        <a:rPr lang="el-GR" sz="2000" i="1">
                          <a:latin typeface="Cambria Math" panose="02040503050406030204" pitchFamily="18" charset="0"/>
                        </a:rPr>
                        <m:t>𝛽</m:t>
                      </m:r>
                    </m:oMath>
                  </a14:m>
                  <a:r>
                    <a:rPr lang="en" sz="2000" dirty="0">
                      <a:latin typeface="Open Sans"/>
                      <a:ea typeface="Open Sans"/>
                      <a:cs typeface="Open Sans"/>
                      <a:sym typeface="Open Sans"/>
                    </a:rPr>
                    <a:t>*day) +</a:t>
                  </a:r>
                  <a:r>
                    <a:rPr lang="el-GR" sz="2000" dirty="0"/>
                    <a:t> </a:t>
                  </a:r>
                  <a:r>
                    <a:rPr lang="en-US" sz="2000" dirty="0"/>
                    <a:t>(</a:t>
                  </a:r>
                  <a14:m>
                    <m:oMath xmlns:m="http://schemas.openxmlformats.org/officeDocument/2006/math">
                      <m:r>
                        <a:rPr lang="el-GR" sz="2000" i="1">
                          <a:latin typeface="Cambria Math" panose="02040503050406030204" pitchFamily="18" charset="0"/>
                        </a:rPr>
                        <m:t>𝛽</m:t>
                      </m:r>
                    </m:oMath>
                  </a14:m>
                  <a:r>
                    <a:rPr lang="en" sz="2000" dirty="0">
                      <a:latin typeface="Open Sans"/>
                      <a:ea typeface="Open Sans"/>
                      <a:cs typeface="Open Sans"/>
                      <a:sym typeface="Open Sans"/>
                    </a:rPr>
                    <a:t>*price) + error</a:t>
                  </a:r>
                </a:p>
              </p:txBody>
            </p:sp>
          </mc:Choice>
          <mc:Fallback xmlns="">
            <p:sp>
              <p:nvSpPr>
                <p:cNvPr id="7" name="Shape 3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17393" y="2248718"/>
                  <a:ext cx="6511960" cy="504600"/>
                </a:xfrm>
                <a:prstGeom prst="rect">
                  <a:avLst/>
                </a:prstGeom>
                <a:blipFill>
                  <a:blip r:embed="rId4"/>
                  <a:stretch>
                    <a:fillRect l="-1030" b="-9756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Shape 320"/>
            <p:cNvSpPr txBox="1"/>
            <p:nvPr/>
          </p:nvSpPr>
          <p:spPr>
            <a:xfrm>
              <a:off x="629493" y="2248718"/>
              <a:ext cx="412500" cy="5046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r>
                <a:rPr lang="en" sz="3000">
                  <a:latin typeface="Open Sans"/>
                  <a:ea typeface="Open Sans"/>
                  <a:cs typeface="Open Sans"/>
                  <a:sym typeface="Open Sans"/>
                </a:rPr>
                <a:t># </a:t>
              </a:r>
            </a:p>
          </p:txBody>
        </p:sp>
      </p:grpSp>
      <p:sp>
        <p:nvSpPr>
          <p:cNvPr id="10" name="Rectangle 9"/>
          <p:cNvSpPr/>
          <p:nvPr/>
        </p:nvSpPr>
        <p:spPr>
          <a:xfrm>
            <a:off x="631767" y="5519650"/>
            <a:ext cx="7730837" cy="5652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Some linear combination of temperature values, day of the week dummy variables and price estimate the number of cones that will sell.</a:t>
            </a:r>
          </a:p>
        </p:txBody>
      </p:sp>
      <p:sp>
        <p:nvSpPr>
          <p:cNvPr id="12" name="Footer Placeholder 5">
            <a:extLst>
              <a:ext uri="{FF2B5EF4-FFF2-40B4-BE49-F238E27FC236}">
                <a16:creationId xmlns:a16="http://schemas.microsoft.com/office/drawing/2014/main" id="{1032A7D9-C4FC-1146-9EEB-11337D3971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96</a:t>
            </a:r>
          </a:p>
        </p:txBody>
      </p:sp>
    </p:spTree>
    <p:extLst>
      <p:ext uri="{BB962C8B-B14F-4D97-AF65-F5344CB8AC3E}">
        <p14:creationId xmlns:p14="http://schemas.microsoft.com/office/powerpoint/2010/main" val="35560599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4/8/21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365126"/>
            <a:ext cx="9144000" cy="591477"/>
          </a:xfrm>
        </p:spPr>
        <p:txBody>
          <a:bodyPr/>
          <a:lstStyle/>
          <a:p>
            <a:r>
              <a:rPr lang="en-US" sz="3200" dirty="0"/>
              <a:t>The linear combination equation captures information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12</a:t>
            </a:fld>
            <a:endParaRPr lang="en-US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3200400"/>
            <a:ext cx="6251575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762000" y="2743200"/>
            <a:ext cx="11430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outcome</a:t>
            </a:r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3810000" y="2667000"/>
            <a:ext cx="15240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coefficients</a:t>
            </a:r>
          </a:p>
        </p:txBody>
      </p: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1143000" y="4114800"/>
            <a:ext cx="12192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constant</a:t>
            </a:r>
          </a:p>
        </p:txBody>
      </p:sp>
      <p:sp>
        <p:nvSpPr>
          <p:cNvPr id="10" name="TextBox 10"/>
          <p:cNvSpPr txBox="1">
            <a:spLocks noChangeArrowheads="1"/>
          </p:cNvSpPr>
          <p:nvPr/>
        </p:nvSpPr>
        <p:spPr bwMode="auto">
          <a:xfrm>
            <a:off x="3733800" y="4800600"/>
            <a:ext cx="16002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predictors</a:t>
            </a:r>
          </a:p>
        </p:txBody>
      </p:sp>
      <p:sp>
        <p:nvSpPr>
          <p:cNvPr id="11" name="TextBox 11"/>
          <p:cNvSpPr txBox="1">
            <a:spLocks noChangeArrowheads="1"/>
          </p:cNvSpPr>
          <p:nvPr/>
        </p:nvSpPr>
        <p:spPr bwMode="auto">
          <a:xfrm>
            <a:off x="6781800" y="4191000"/>
            <a:ext cx="16764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error (noise)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1447800" y="3124200"/>
            <a:ext cx="152400" cy="304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3124200" y="3124200"/>
            <a:ext cx="838200" cy="304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4114800" y="3124200"/>
            <a:ext cx="152400" cy="304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4876800" y="3124200"/>
            <a:ext cx="762000" cy="304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 flipV="1">
            <a:off x="3352800" y="3810000"/>
            <a:ext cx="533400" cy="990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4267200" y="3810000"/>
            <a:ext cx="76200" cy="990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4800600" y="3810000"/>
            <a:ext cx="838200" cy="990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1981200" y="3810000"/>
            <a:ext cx="304800" cy="304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6781800" y="3810000"/>
            <a:ext cx="304800" cy="304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ooter Placeholder 5">
            <a:extLst>
              <a:ext uri="{FF2B5EF4-FFF2-40B4-BE49-F238E27FC236}">
                <a16:creationId xmlns:a16="http://schemas.microsoft.com/office/drawing/2014/main" id="{4D18A85C-83E2-9643-9A92-3F05F2D799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96</a:t>
            </a:r>
          </a:p>
        </p:txBody>
      </p:sp>
    </p:spTree>
    <p:extLst>
      <p:ext uri="{BB962C8B-B14F-4D97-AF65-F5344CB8AC3E}">
        <p14:creationId xmlns:p14="http://schemas.microsoft.com/office/powerpoint/2010/main" val="7511539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4/8/21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365126"/>
            <a:ext cx="9144000" cy="591477"/>
          </a:xfrm>
        </p:spPr>
        <p:txBody>
          <a:bodyPr/>
          <a:lstStyle/>
          <a:p>
            <a:r>
              <a:rPr lang="en-US" sz="3200" dirty="0"/>
              <a:t>The linear combination equation captures information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13</a:t>
            </a:fld>
            <a:endParaRPr lang="en-US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3200400"/>
            <a:ext cx="6251575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Straight Arrow Connector 11"/>
          <p:cNvCxnSpPr>
            <a:stCxn id="21" idx="2"/>
            <a:endCxn id="29" idx="0"/>
          </p:cNvCxnSpPr>
          <p:nvPr/>
        </p:nvCxnSpPr>
        <p:spPr>
          <a:xfrm>
            <a:off x="1521229" y="2676698"/>
            <a:ext cx="141310" cy="71489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432261" y="1363287"/>
            <a:ext cx="2177935" cy="13134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Outcome:</a:t>
            </a:r>
          </a:p>
          <a:p>
            <a:pPr algn="ctr"/>
            <a:r>
              <a:rPr lang="en-US" dirty="0"/>
              <a:t>The “dependent”, “y” or “target”.</a:t>
            </a:r>
          </a:p>
          <a:p>
            <a:pPr algn="ctr"/>
            <a:r>
              <a:rPr lang="en-US" sz="1400" i="1" dirty="0"/>
              <a:t>Number of Ice Cream Cones</a:t>
            </a:r>
          </a:p>
        </p:txBody>
      </p:sp>
      <p:sp>
        <p:nvSpPr>
          <p:cNvPr id="29" name="Rounded Rectangle 28"/>
          <p:cNvSpPr/>
          <p:nvPr/>
        </p:nvSpPr>
        <p:spPr>
          <a:xfrm>
            <a:off x="1496284" y="3391593"/>
            <a:ext cx="332509" cy="39901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ooter Placeholder 5">
            <a:extLst>
              <a:ext uri="{FF2B5EF4-FFF2-40B4-BE49-F238E27FC236}">
                <a16:creationId xmlns:a16="http://schemas.microsoft.com/office/drawing/2014/main" id="{DF1D7D29-F21A-A843-A684-F1AA1657040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96</a:t>
            </a:r>
          </a:p>
        </p:txBody>
      </p:sp>
    </p:spTree>
    <p:extLst>
      <p:ext uri="{BB962C8B-B14F-4D97-AF65-F5344CB8AC3E}">
        <p14:creationId xmlns:p14="http://schemas.microsoft.com/office/powerpoint/2010/main" val="29974782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4/8/21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365126"/>
            <a:ext cx="9144000" cy="591477"/>
          </a:xfrm>
        </p:spPr>
        <p:txBody>
          <a:bodyPr/>
          <a:lstStyle/>
          <a:p>
            <a:r>
              <a:rPr lang="en-US" sz="3200" dirty="0"/>
              <a:t>The linear combination equation captures information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14</a:t>
            </a:fld>
            <a:endParaRPr lang="en-US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219509"/>
            <a:ext cx="6251575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9" name="Straight Arrow Connector 18"/>
          <p:cNvCxnSpPr>
            <a:stCxn id="21" idx="0"/>
            <a:endCxn id="23" idx="2"/>
          </p:cNvCxnSpPr>
          <p:nvPr/>
        </p:nvCxnSpPr>
        <p:spPr>
          <a:xfrm flipV="1">
            <a:off x="2128058" y="2859578"/>
            <a:ext cx="216125" cy="84790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532014" y="3707487"/>
            <a:ext cx="3192088" cy="1645909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Constant:</a:t>
            </a:r>
          </a:p>
          <a:p>
            <a:pPr algn="ctr"/>
            <a:r>
              <a:rPr lang="en-US" dirty="0"/>
              <a:t>The “intercept” or “beta-naught” has no predictor associated with it. </a:t>
            </a:r>
          </a:p>
          <a:p>
            <a:pPr algn="ctr"/>
            <a:r>
              <a:rPr lang="en-US" sz="1400" i="1" dirty="0"/>
              <a:t>Avg. Number of Ice Cream Cones expected to sell if predictors were all 0. 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2177928" y="2460567"/>
            <a:ext cx="332509" cy="39901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ooter Placeholder 5">
            <a:extLst>
              <a:ext uri="{FF2B5EF4-FFF2-40B4-BE49-F238E27FC236}">
                <a16:creationId xmlns:a16="http://schemas.microsoft.com/office/drawing/2014/main" id="{3C18B81C-DF86-194E-AC2D-8641713CA1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96</a:t>
            </a:r>
          </a:p>
        </p:txBody>
      </p:sp>
    </p:spTree>
    <p:extLst>
      <p:ext uri="{BB962C8B-B14F-4D97-AF65-F5344CB8AC3E}">
        <p14:creationId xmlns:p14="http://schemas.microsoft.com/office/powerpoint/2010/main" val="15002535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4/8/21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365126"/>
            <a:ext cx="9144000" cy="591477"/>
          </a:xfrm>
        </p:spPr>
        <p:txBody>
          <a:bodyPr/>
          <a:lstStyle/>
          <a:p>
            <a:r>
              <a:rPr lang="en-US" sz="3200" dirty="0"/>
              <a:t>The linear combination equation captures information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15</a:t>
            </a:fld>
            <a:endParaRPr lang="en-US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219509"/>
            <a:ext cx="6251575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6" name="Straight Arrow Connector 15"/>
          <p:cNvCxnSpPr>
            <a:stCxn id="21" idx="0"/>
            <a:endCxn id="31" idx="2"/>
          </p:cNvCxnSpPr>
          <p:nvPr/>
        </p:nvCxnSpPr>
        <p:spPr>
          <a:xfrm flipH="1" flipV="1">
            <a:off x="3341717" y="2859578"/>
            <a:ext cx="856211" cy="106404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21" idx="0"/>
            <a:endCxn id="33" idx="2"/>
          </p:cNvCxnSpPr>
          <p:nvPr/>
        </p:nvCxnSpPr>
        <p:spPr>
          <a:xfrm flipV="1">
            <a:off x="4197928" y="2845723"/>
            <a:ext cx="144087" cy="107789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21" idx="0"/>
            <a:endCxn id="36" idx="2"/>
          </p:cNvCxnSpPr>
          <p:nvPr/>
        </p:nvCxnSpPr>
        <p:spPr>
          <a:xfrm flipV="1">
            <a:off x="4197928" y="2829098"/>
            <a:ext cx="1906385" cy="109452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2876204" y="3923619"/>
            <a:ext cx="2643447" cy="1645909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Predictors:</a:t>
            </a:r>
          </a:p>
          <a:p>
            <a:pPr algn="ctr"/>
            <a:r>
              <a:rPr lang="en-US" dirty="0"/>
              <a:t>The “informative features”, “x” or “independent” variables.  </a:t>
            </a:r>
          </a:p>
          <a:p>
            <a:pPr algn="ctr"/>
            <a:r>
              <a:rPr lang="en-US" sz="1400" i="1" dirty="0"/>
              <a:t>Variables affecting sales in the data, temp, day, &amp; price.  </a:t>
            </a:r>
          </a:p>
        </p:txBody>
      </p:sp>
      <p:sp>
        <p:nvSpPr>
          <p:cNvPr id="31" name="Rounded Rectangle 30"/>
          <p:cNvSpPr/>
          <p:nvPr/>
        </p:nvSpPr>
        <p:spPr>
          <a:xfrm>
            <a:off x="3175462" y="2460567"/>
            <a:ext cx="332509" cy="39901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ed Rectangle 32"/>
          <p:cNvSpPr/>
          <p:nvPr/>
        </p:nvSpPr>
        <p:spPr>
          <a:xfrm>
            <a:off x="4175760" y="2446712"/>
            <a:ext cx="332509" cy="39901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ounded Rectangle 35"/>
          <p:cNvSpPr/>
          <p:nvPr/>
        </p:nvSpPr>
        <p:spPr>
          <a:xfrm>
            <a:off x="5938058" y="2430087"/>
            <a:ext cx="332509" cy="39901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ooter Placeholder 5">
            <a:extLst>
              <a:ext uri="{FF2B5EF4-FFF2-40B4-BE49-F238E27FC236}">
                <a16:creationId xmlns:a16="http://schemas.microsoft.com/office/drawing/2014/main" id="{72B20728-E4B2-324E-B66C-1C7B142AE5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96</a:t>
            </a:r>
          </a:p>
        </p:txBody>
      </p:sp>
    </p:spTree>
    <p:extLst>
      <p:ext uri="{BB962C8B-B14F-4D97-AF65-F5344CB8AC3E}">
        <p14:creationId xmlns:p14="http://schemas.microsoft.com/office/powerpoint/2010/main" val="2595170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4/8/21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365126"/>
            <a:ext cx="9144000" cy="591477"/>
          </a:xfrm>
        </p:spPr>
        <p:txBody>
          <a:bodyPr/>
          <a:lstStyle/>
          <a:p>
            <a:r>
              <a:rPr lang="en-US" sz="3200" dirty="0"/>
              <a:t>The linear combination equation captures information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16</a:t>
            </a:fld>
            <a:endParaRPr lang="en-US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219509"/>
            <a:ext cx="6251575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3" name="Straight Arrow Connector 12"/>
          <p:cNvCxnSpPr>
            <a:stCxn id="21" idx="0"/>
            <a:endCxn id="23" idx="2"/>
          </p:cNvCxnSpPr>
          <p:nvPr/>
        </p:nvCxnSpPr>
        <p:spPr>
          <a:xfrm flipH="1" flipV="1">
            <a:off x="3025837" y="2859578"/>
            <a:ext cx="1172091" cy="106404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21" idx="0"/>
            <a:endCxn id="24" idx="2"/>
          </p:cNvCxnSpPr>
          <p:nvPr/>
        </p:nvCxnSpPr>
        <p:spPr>
          <a:xfrm flipH="1" flipV="1">
            <a:off x="4023352" y="2859578"/>
            <a:ext cx="174576" cy="106404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21" idx="0"/>
            <a:endCxn id="25" idx="2"/>
          </p:cNvCxnSpPr>
          <p:nvPr/>
        </p:nvCxnSpPr>
        <p:spPr>
          <a:xfrm flipV="1">
            <a:off x="4197928" y="2862349"/>
            <a:ext cx="1540620" cy="106127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2876204" y="3923619"/>
            <a:ext cx="2643447" cy="1645909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Coefficients:</a:t>
            </a:r>
          </a:p>
          <a:p>
            <a:pPr algn="ctr"/>
            <a:r>
              <a:rPr lang="en-US" dirty="0"/>
              <a:t>The “weight”, “betas” or “coefficients” multiplied with the specific “x” variable value.  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2859582" y="2460567"/>
            <a:ext cx="332509" cy="39901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/>
          <p:cNvSpPr/>
          <p:nvPr/>
        </p:nvSpPr>
        <p:spPr>
          <a:xfrm>
            <a:off x="3857097" y="2460567"/>
            <a:ext cx="332509" cy="39901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5572293" y="2463338"/>
            <a:ext cx="332509" cy="39901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ooter Placeholder 5">
            <a:extLst>
              <a:ext uri="{FF2B5EF4-FFF2-40B4-BE49-F238E27FC236}">
                <a16:creationId xmlns:a16="http://schemas.microsoft.com/office/drawing/2014/main" id="{763DC660-19FD-0F4D-BD02-7A08C6239F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96</a:t>
            </a:r>
          </a:p>
        </p:txBody>
      </p:sp>
    </p:spTree>
    <p:extLst>
      <p:ext uri="{BB962C8B-B14F-4D97-AF65-F5344CB8AC3E}">
        <p14:creationId xmlns:p14="http://schemas.microsoft.com/office/powerpoint/2010/main" val="39595053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4/8/21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365126"/>
            <a:ext cx="9144000" cy="591477"/>
          </a:xfrm>
        </p:spPr>
        <p:txBody>
          <a:bodyPr/>
          <a:lstStyle/>
          <a:p>
            <a:r>
              <a:rPr lang="en-US" sz="3200" dirty="0"/>
              <a:t>The linear combination equation captures information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17</a:t>
            </a:fld>
            <a:endParaRPr lang="en-US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219509"/>
            <a:ext cx="6251575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0" name="Straight Arrow Connector 19"/>
          <p:cNvCxnSpPr>
            <a:stCxn id="21" idx="0"/>
            <a:endCxn id="16" idx="2"/>
          </p:cNvCxnSpPr>
          <p:nvPr/>
        </p:nvCxnSpPr>
        <p:spPr>
          <a:xfrm flipH="1" flipV="1">
            <a:off x="6749926" y="2859578"/>
            <a:ext cx="58198" cy="91441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5486400" y="3773990"/>
            <a:ext cx="2643447" cy="1645909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Error:</a:t>
            </a:r>
          </a:p>
          <a:p>
            <a:pPr algn="ctr"/>
            <a:r>
              <a:rPr lang="en-US" dirty="0"/>
              <a:t>The “error” or “noise” represents the value the equation is wrong compared to the actual Y.  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6583671" y="2460567"/>
            <a:ext cx="332509" cy="39901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ooter Placeholder 5">
            <a:extLst>
              <a:ext uri="{FF2B5EF4-FFF2-40B4-BE49-F238E27FC236}">
                <a16:creationId xmlns:a16="http://schemas.microsoft.com/office/drawing/2014/main" id="{3B17D141-E002-FB47-8314-0F77C200A8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96</a:t>
            </a:r>
          </a:p>
        </p:txBody>
      </p:sp>
    </p:spTree>
    <p:extLst>
      <p:ext uri="{BB962C8B-B14F-4D97-AF65-F5344CB8AC3E}">
        <p14:creationId xmlns:p14="http://schemas.microsoft.com/office/powerpoint/2010/main" val="31779714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4/8/21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365126"/>
            <a:ext cx="9144000" cy="591477"/>
          </a:xfrm>
        </p:spPr>
        <p:txBody>
          <a:bodyPr/>
          <a:lstStyle/>
          <a:p>
            <a:r>
              <a:rPr lang="en-US" sz="3200" dirty="0"/>
              <a:t>The linear combination equation captures information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18</a:t>
            </a:fld>
            <a:endParaRPr lang="en-US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086498"/>
            <a:ext cx="6251575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762000" y="1629298"/>
            <a:ext cx="11430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outcome</a:t>
            </a:r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3810000" y="1553098"/>
            <a:ext cx="15240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coefficients</a:t>
            </a:r>
          </a:p>
        </p:txBody>
      </p: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1143000" y="3000898"/>
            <a:ext cx="12192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constant</a:t>
            </a:r>
          </a:p>
        </p:txBody>
      </p:sp>
      <p:sp>
        <p:nvSpPr>
          <p:cNvPr id="10" name="TextBox 10"/>
          <p:cNvSpPr txBox="1">
            <a:spLocks noChangeArrowheads="1"/>
          </p:cNvSpPr>
          <p:nvPr/>
        </p:nvSpPr>
        <p:spPr bwMode="auto">
          <a:xfrm>
            <a:off x="3733800" y="3686698"/>
            <a:ext cx="16002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predictors</a:t>
            </a:r>
          </a:p>
        </p:txBody>
      </p:sp>
      <p:sp>
        <p:nvSpPr>
          <p:cNvPr id="11" name="TextBox 11"/>
          <p:cNvSpPr txBox="1">
            <a:spLocks noChangeArrowheads="1"/>
          </p:cNvSpPr>
          <p:nvPr/>
        </p:nvSpPr>
        <p:spPr bwMode="auto">
          <a:xfrm>
            <a:off x="6781800" y="3077098"/>
            <a:ext cx="16764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error (noise)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1447800" y="2010298"/>
            <a:ext cx="152400" cy="304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3124200" y="2010298"/>
            <a:ext cx="838200" cy="304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4114800" y="2010298"/>
            <a:ext cx="152400" cy="304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4876800" y="2010298"/>
            <a:ext cx="762000" cy="304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 flipV="1">
            <a:off x="3352800" y="2696098"/>
            <a:ext cx="533400" cy="990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4267200" y="2696098"/>
            <a:ext cx="76200" cy="990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4800600" y="2696098"/>
            <a:ext cx="838200" cy="990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1981200" y="2696098"/>
            <a:ext cx="304800" cy="304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6781800" y="2696098"/>
            <a:ext cx="304800" cy="304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336666" y="5386648"/>
            <a:ext cx="8470669" cy="51538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combinations of beta coefficients seeks to minimize the squared errors between the actual Y values and the equation.   </a:t>
            </a:r>
            <a:r>
              <a:rPr lang="en-US" b="1" dirty="0">
                <a:solidFill>
                  <a:schemeClr val="tx1"/>
                </a:solidFill>
              </a:rPr>
              <a:t>This combination manifests as the “best fit line”</a:t>
            </a:r>
          </a:p>
        </p:txBody>
      </p:sp>
      <p:sp>
        <p:nvSpPr>
          <p:cNvPr id="22" name="Footer Placeholder 5">
            <a:extLst>
              <a:ext uri="{FF2B5EF4-FFF2-40B4-BE49-F238E27FC236}">
                <a16:creationId xmlns:a16="http://schemas.microsoft.com/office/drawing/2014/main" id="{83BAD3EC-AD62-D54C-A619-E2DE77F721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96</a:t>
            </a:r>
          </a:p>
        </p:txBody>
      </p:sp>
    </p:spTree>
    <p:extLst>
      <p:ext uri="{BB962C8B-B14F-4D97-AF65-F5344CB8AC3E}">
        <p14:creationId xmlns:p14="http://schemas.microsoft.com/office/powerpoint/2010/main" val="21351499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4/8/21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19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762497" y="1519643"/>
            <a:ext cx="7948366" cy="1884473"/>
            <a:chOff x="629493" y="1419881"/>
            <a:chExt cx="7948366" cy="1884473"/>
          </a:xfrm>
        </p:grpSpPr>
        <p:pic>
          <p:nvPicPr>
            <p:cNvPr id="7" name="Shape 318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872168" y="1419881"/>
              <a:ext cx="867523" cy="1884473"/>
            </a:xfrm>
            <a:prstGeom prst="rect">
              <a:avLst/>
            </a:prstGeom>
            <a:noFill/>
            <a:ln>
              <a:noFill/>
            </a:ln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Shape 319"/>
                <p:cNvSpPr txBox="1"/>
                <p:nvPr/>
              </p:nvSpPr>
              <p:spPr>
                <a:xfrm>
                  <a:off x="1817393" y="2248718"/>
                  <a:ext cx="6760466" cy="5046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lIns="91425" tIns="91425" rIns="91425" bIns="91425" anchor="t" anchorCtr="0">
                  <a:noAutofit/>
                </a:bodyPr>
                <a:lstStyle/>
                <a:p>
                  <a:r>
                    <a:rPr lang="en" sz="2000" dirty="0">
                      <a:latin typeface="Open Sans"/>
                      <a:ea typeface="Open Sans"/>
                      <a:cs typeface="Open Sans"/>
                      <a:sym typeface="Open Sans"/>
                    </a:rPr>
                    <a:t>=</a:t>
                  </a:r>
                  <a:r>
                    <a:rPr lang="el-GR" sz="2000" dirty="0"/>
                    <a:t> </a:t>
                  </a:r>
                  <a14:m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6</m:t>
                      </m:r>
                    </m:oMath>
                  </a14:m>
                  <a:r>
                    <a:rPr lang="en" sz="2000" dirty="0">
                      <a:latin typeface="Open Sans"/>
                      <a:ea typeface="Open Sans"/>
                      <a:cs typeface="Open Sans"/>
                      <a:sym typeface="Open Sans"/>
                    </a:rPr>
                    <a:t> +</a:t>
                  </a:r>
                  <a:r>
                    <a:rPr lang="el-GR" sz="2000" dirty="0"/>
                    <a:t> </a:t>
                  </a:r>
                  <a:r>
                    <a:rPr lang="en-US" sz="2000" dirty="0"/>
                    <a:t>0.</a:t>
                  </a:r>
                  <a14:m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25</m:t>
                      </m:r>
                    </m:oMath>
                  </a14:m>
                  <a:r>
                    <a:rPr lang="en" sz="2000" dirty="0">
                      <a:latin typeface="Open Sans"/>
                      <a:ea typeface="Open Sans"/>
                      <a:cs typeface="Open Sans"/>
                      <a:sym typeface="Open Sans"/>
                    </a:rPr>
                    <a:t>*temperature +</a:t>
                  </a:r>
                  <a:r>
                    <a:rPr lang="el-GR" sz="2000" dirty="0"/>
                    <a:t> </a:t>
                  </a:r>
                  <a14:m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r>
                    <a:rPr lang="en" sz="2000" dirty="0">
                      <a:latin typeface="Open Sans"/>
                      <a:ea typeface="Open Sans"/>
                      <a:cs typeface="Open Sans"/>
                      <a:sym typeface="Open Sans"/>
                    </a:rPr>
                    <a:t>*satudray_dummy +</a:t>
                  </a:r>
                  <a:r>
                    <a:rPr lang="el-GR" sz="2000" dirty="0"/>
                    <a:t> </a:t>
                  </a:r>
                  <a:r>
                    <a:rPr lang="en-US" sz="2000" dirty="0"/>
                    <a:t>-0.5</a:t>
                  </a:r>
                  <a:r>
                    <a:rPr lang="en" sz="2000" dirty="0">
                      <a:latin typeface="Open Sans"/>
                      <a:ea typeface="Open Sans"/>
                      <a:cs typeface="Open Sans"/>
                      <a:sym typeface="Open Sans"/>
                    </a:rPr>
                    <a:t>*price</a:t>
                  </a:r>
                </a:p>
              </p:txBody>
            </p:sp>
          </mc:Choice>
          <mc:Fallback xmlns="">
            <p:sp>
              <p:nvSpPr>
                <p:cNvPr id="8" name="Shape 3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17393" y="2248718"/>
                  <a:ext cx="6760466" cy="504600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992" b="-9639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Shape 320"/>
            <p:cNvSpPr txBox="1"/>
            <p:nvPr/>
          </p:nvSpPr>
          <p:spPr>
            <a:xfrm>
              <a:off x="629493" y="2248718"/>
              <a:ext cx="412500" cy="5046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r>
                <a:rPr lang="en" sz="3000">
                  <a:latin typeface="Open Sans"/>
                  <a:ea typeface="Open Sans"/>
                  <a:cs typeface="Open Sans"/>
                  <a:sym typeface="Open Sans"/>
                </a:rPr>
                <a:t># </a:t>
              </a:r>
            </a:p>
          </p:txBody>
        </p:sp>
      </p:grp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2002560"/>
              </p:ext>
            </p:extLst>
          </p:nvPr>
        </p:nvGraphicFramePr>
        <p:xfrm>
          <a:off x="2089265" y="3159298"/>
          <a:ext cx="60960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Beta-Naught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Temperature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Saturday_dummy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Price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0.25 * 80 degrees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 *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 * 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0.25 * 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 *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 *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1" name="Footer Placeholder 5">
            <a:extLst>
              <a:ext uri="{FF2B5EF4-FFF2-40B4-BE49-F238E27FC236}">
                <a16:creationId xmlns:a16="http://schemas.microsoft.com/office/drawing/2014/main" id="{47CD9B0F-BAC7-9848-B6F6-BECF05BE08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96</a:t>
            </a:r>
          </a:p>
        </p:txBody>
      </p:sp>
    </p:spTree>
    <p:extLst>
      <p:ext uri="{BB962C8B-B14F-4D97-AF65-F5344CB8AC3E}">
        <p14:creationId xmlns:p14="http://schemas.microsoft.com/office/powerpoint/2010/main" val="10918169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4/8/21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Practice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 CSCI 96</a:t>
            </a:r>
          </a:p>
        </p:txBody>
      </p:sp>
      <p:pic>
        <p:nvPicPr>
          <p:cNvPr id="1026" name="Picture 2" descr="Image result for cart before the horse me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9350" y="1740694"/>
            <a:ext cx="4845300" cy="3376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71501" y="1185863"/>
            <a:ext cx="28618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/>
              <a:t>Open </a:t>
            </a:r>
            <a:r>
              <a:rPr lang="en-US" sz="2400" u="sng" dirty="0" err="1"/>
              <a:t>A_Regression.R</a:t>
            </a:r>
            <a:endParaRPr lang="en-US" sz="2400" u="sng" dirty="0"/>
          </a:p>
        </p:txBody>
      </p:sp>
      <p:sp>
        <p:nvSpPr>
          <p:cNvPr id="7" name="TextBox 6"/>
          <p:cNvSpPr txBox="1"/>
          <p:nvPr/>
        </p:nvSpPr>
        <p:spPr>
          <a:xfrm>
            <a:off x="2322538" y="5619404"/>
            <a:ext cx="44989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Predict Diamond Prices with linear regression.</a:t>
            </a:r>
          </a:p>
        </p:txBody>
      </p:sp>
    </p:spTree>
    <p:extLst>
      <p:ext uri="{BB962C8B-B14F-4D97-AF65-F5344CB8AC3E}">
        <p14:creationId xmlns:p14="http://schemas.microsoft.com/office/powerpoint/2010/main" val="6856333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4/8/21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20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762497" y="1519643"/>
            <a:ext cx="7948366" cy="1884473"/>
            <a:chOff x="629493" y="1419881"/>
            <a:chExt cx="7948366" cy="1884473"/>
          </a:xfrm>
        </p:grpSpPr>
        <p:pic>
          <p:nvPicPr>
            <p:cNvPr id="7" name="Shape 318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872168" y="1419881"/>
              <a:ext cx="867523" cy="1884473"/>
            </a:xfrm>
            <a:prstGeom prst="rect">
              <a:avLst/>
            </a:prstGeom>
            <a:noFill/>
            <a:ln>
              <a:noFill/>
            </a:ln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Shape 319"/>
                <p:cNvSpPr txBox="1"/>
                <p:nvPr/>
              </p:nvSpPr>
              <p:spPr>
                <a:xfrm>
                  <a:off x="1817393" y="2248718"/>
                  <a:ext cx="6760466" cy="5046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lIns="91425" tIns="91425" rIns="91425" bIns="91425" anchor="t" anchorCtr="0">
                  <a:noAutofit/>
                </a:bodyPr>
                <a:lstStyle/>
                <a:p>
                  <a:r>
                    <a:rPr lang="en" sz="2000" dirty="0">
                      <a:latin typeface="Open Sans"/>
                      <a:ea typeface="Open Sans"/>
                      <a:cs typeface="Open Sans"/>
                      <a:sym typeface="Open Sans"/>
                    </a:rPr>
                    <a:t>=</a:t>
                  </a:r>
                  <a:r>
                    <a:rPr lang="el-GR" sz="2000" dirty="0"/>
                    <a:t> </a:t>
                  </a:r>
                  <a14:m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6</m:t>
                      </m:r>
                    </m:oMath>
                  </a14:m>
                  <a:r>
                    <a:rPr lang="en" sz="2000" dirty="0">
                      <a:latin typeface="Open Sans"/>
                      <a:ea typeface="Open Sans"/>
                      <a:cs typeface="Open Sans"/>
                      <a:sym typeface="Open Sans"/>
                    </a:rPr>
                    <a:t> +</a:t>
                  </a:r>
                  <a:r>
                    <a:rPr lang="el-GR" sz="2000" dirty="0"/>
                    <a:t> </a:t>
                  </a:r>
                  <a:r>
                    <a:rPr lang="en-US" sz="2000" dirty="0"/>
                    <a:t>0.</a:t>
                  </a:r>
                  <a14:m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25</m:t>
                      </m:r>
                    </m:oMath>
                  </a14:m>
                  <a:r>
                    <a:rPr lang="en" sz="2000" dirty="0">
                      <a:latin typeface="Open Sans"/>
                      <a:ea typeface="Open Sans"/>
                      <a:cs typeface="Open Sans"/>
                      <a:sym typeface="Open Sans"/>
                    </a:rPr>
                    <a:t>*temperature +</a:t>
                  </a:r>
                  <a:r>
                    <a:rPr lang="el-GR" sz="2000" dirty="0"/>
                    <a:t> </a:t>
                  </a:r>
                  <a14:m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r>
                    <a:rPr lang="en" sz="2000" dirty="0">
                      <a:latin typeface="Open Sans"/>
                      <a:ea typeface="Open Sans"/>
                      <a:cs typeface="Open Sans"/>
                      <a:sym typeface="Open Sans"/>
                    </a:rPr>
                    <a:t>*satudray_dummy +</a:t>
                  </a:r>
                  <a:r>
                    <a:rPr lang="el-GR" sz="2000" dirty="0"/>
                    <a:t> </a:t>
                  </a:r>
                  <a:r>
                    <a:rPr lang="en-US" sz="2000" dirty="0"/>
                    <a:t>-0.5</a:t>
                  </a:r>
                  <a:r>
                    <a:rPr lang="en" sz="2000" dirty="0">
                      <a:latin typeface="Open Sans"/>
                      <a:ea typeface="Open Sans"/>
                      <a:cs typeface="Open Sans"/>
                      <a:sym typeface="Open Sans"/>
                    </a:rPr>
                    <a:t>*price</a:t>
                  </a:r>
                </a:p>
              </p:txBody>
            </p:sp>
          </mc:Choice>
          <mc:Fallback xmlns="">
            <p:sp>
              <p:nvSpPr>
                <p:cNvPr id="8" name="Shape 3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17393" y="2248718"/>
                  <a:ext cx="6760466" cy="504600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992" b="-9639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Shape 320"/>
            <p:cNvSpPr txBox="1"/>
            <p:nvPr/>
          </p:nvSpPr>
          <p:spPr>
            <a:xfrm>
              <a:off x="629493" y="2248718"/>
              <a:ext cx="412500" cy="5046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r>
                <a:rPr lang="en" sz="3000">
                  <a:latin typeface="Open Sans"/>
                  <a:ea typeface="Open Sans"/>
                  <a:cs typeface="Open Sans"/>
                  <a:sym typeface="Open Sans"/>
                </a:rPr>
                <a:t># </a:t>
              </a:r>
            </a:p>
          </p:txBody>
        </p:sp>
      </p:grp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9C7A9D26-5911-402B-B52F-D0DC2E5F90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0201177"/>
              </p:ext>
            </p:extLst>
          </p:nvPr>
        </p:nvGraphicFramePr>
        <p:xfrm>
          <a:off x="1524000" y="3968078"/>
          <a:ext cx="6096000" cy="1376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6915861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Beta-Naught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Temperature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Satuday_dummy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Best</a:t>
                      </a:r>
                      <a:r>
                        <a:rPr lang="en-US" baseline="0" dirty="0"/>
                        <a:t> Fit Prediction</a:t>
                      </a:r>
                      <a:endParaRPr lang="en-US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0.25 * 80 degrees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 *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 *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26.5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0.25 * 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 *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 *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2" name="Footer Placeholder 5">
            <a:extLst>
              <a:ext uri="{FF2B5EF4-FFF2-40B4-BE49-F238E27FC236}">
                <a16:creationId xmlns:a16="http://schemas.microsoft.com/office/drawing/2014/main" id="{880DB6DC-FCE8-CE44-AE80-033C1388F4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96</a:t>
            </a:r>
          </a:p>
        </p:txBody>
      </p:sp>
    </p:spTree>
    <p:extLst>
      <p:ext uri="{BB962C8B-B14F-4D97-AF65-F5344CB8AC3E}">
        <p14:creationId xmlns:p14="http://schemas.microsoft.com/office/powerpoint/2010/main" val="42277968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4/8/21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365126"/>
            <a:ext cx="8934450" cy="591477"/>
          </a:xfrm>
        </p:spPr>
        <p:txBody>
          <a:bodyPr/>
          <a:lstStyle/>
          <a:p>
            <a:r>
              <a:rPr lang="en-US" sz="3200" dirty="0"/>
              <a:t>Minimizing the Sum of Ordinary Least Squared Errors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21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374" y="1421129"/>
            <a:ext cx="4942950" cy="359975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935287" y="1961805"/>
            <a:ext cx="2208105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Equation:</a:t>
            </a:r>
          </a:p>
          <a:p>
            <a:r>
              <a:rPr lang="en-US" dirty="0"/>
              <a:t>Y= 0 +(0*x)</a:t>
            </a:r>
          </a:p>
          <a:p>
            <a:endParaRPr lang="en-US" dirty="0"/>
          </a:p>
          <a:p>
            <a:r>
              <a:rPr lang="en-US" dirty="0"/>
              <a:t>Beta “Naught” = 0 </a:t>
            </a:r>
          </a:p>
          <a:p>
            <a:r>
              <a:rPr lang="en-US" i="1" dirty="0"/>
              <a:t>Intercept is 0</a:t>
            </a:r>
          </a:p>
          <a:p>
            <a:endParaRPr lang="en-US" dirty="0"/>
          </a:p>
          <a:p>
            <a:r>
              <a:rPr lang="en-US" dirty="0"/>
              <a:t>X beta coefficient = 0 </a:t>
            </a:r>
          </a:p>
          <a:p>
            <a:r>
              <a:rPr lang="en-US" i="1" dirty="0"/>
              <a:t>No slope</a:t>
            </a:r>
          </a:p>
          <a:p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267532" y="5311831"/>
            <a:ext cx="3192087" cy="51539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Red line is the predicted outcome</a:t>
            </a:r>
          </a:p>
        </p:txBody>
      </p:sp>
      <p:sp>
        <p:nvSpPr>
          <p:cNvPr id="9" name="Rectangle 8"/>
          <p:cNvSpPr/>
          <p:nvPr/>
        </p:nvSpPr>
        <p:spPr>
          <a:xfrm>
            <a:off x="99750" y="5313217"/>
            <a:ext cx="3192087" cy="51261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Blue points Y Values represent actual outcome.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394803" y="5400249"/>
            <a:ext cx="769763" cy="338554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MINUS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562584" y="5400249"/>
            <a:ext cx="1516825" cy="338554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Equals the Error</a:t>
            </a:r>
          </a:p>
        </p:txBody>
      </p:sp>
      <p:sp>
        <p:nvSpPr>
          <p:cNvPr id="12" name="Footer Placeholder 5">
            <a:extLst>
              <a:ext uri="{FF2B5EF4-FFF2-40B4-BE49-F238E27FC236}">
                <a16:creationId xmlns:a16="http://schemas.microsoft.com/office/drawing/2014/main" id="{253E33A6-CC58-6B42-8D94-6C61B704B2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96</a:t>
            </a:r>
          </a:p>
        </p:txBody>
      </p:sp>
    </p:spTree>
    <p:extLst>
      <p:ext uri="{BB962C8B-B14F-4D97-AF65-F5344CB8AC3E}">
        <p14:creationId xmlns:p14="http://schemas.microsoft.com/office/powerpoint/2010/main" val="40653593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4/8/21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365126"/>
            <a:ext cx="8934450" cy="591477"/>
          </a:xfrm>
        </p:spPr>
        <p:txBody>
          <a:bodyPr/>
          <a:lstStyle/>
          <a:p>
            <a:r>
              <a:rPr lang="en-US" sz="3200" dirty="0"/>
              <a:t>Big Errors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22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374" y="1421129"/>
            <a:ext cx="4942950" cy="359975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935287" y="1961805"/>
            <a:ext cx="2208105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Equation:</a:t>
            </a:r>
          </a:p>
          <a:p>
            <a:r>
              <a:rPr lang="en-US" dirty="0"/>
              <a:t>Y= 0 +(0*x)</a:t>
            </a:r>
          </a:p>
          <a:p>
            <a:endParaRPr lang="en-US" dirty="0"/>
          </a:p>
          <a:p>
            <a:r>
              <a:rPr lang="en-US" dirty="0"/>
              <a:t>Beta “Naught” = 0 </a:t>
            </a:r>
          </a:p>
          <a:p>
            <a:r>
              <a:rPr lang="en-US" i="1" dirty="0"/>
              <a:t>Intercept is 0</a:t>
            </a:r>
          </a:p>
          <a:p>
            <a:endParaRPr lang="en-US" dirty="0"/>
          </a:p>
          <a:p>
            <a:r>
              <a:rPr lang="en-US" dirty="0"/>
              <a:t>X beta coefficient = 0 </a:t>
            </a:r>
          </a:p>
          <a:p>
            <a:r>
              <a:rPr lang="en-US" i="1" dirty="0"/>
              <a:t>No slope</a:t>
            </a:r>
          </a:p>
          <a:p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267532" y="5311831"/>
            <a:ext cx="3192087" cy="51539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Red line is the predicted outcome</a:t>
            </a:r>
          </a:p>
        </p:txBody>
      </p:sp>
      <p:sp>
        <p:nvSpPr>
          <p:cNvPr id="9" name="Rectangle 8"/>
          <p:cNvSpPr/>
          <p:nvPr/>
        </p:nvSpPr>
        <p:spPr>
          <a:xfrm>
            <a:off x="99750" y="5313217"/>
            <a:ext cx="3192087" cy="51261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Blue points Y Values represent actual outcome.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394803" y="5400249"/>
            <a:ext cx="769763" cy="338554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MINUS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562584" y="5400249"/>
            <a:ext cx="1516825" cy="338554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Equals the Error</a:t>
            </a:r>
          </a:p>
        </p:txBody>
      </p:sp>
      <p:sp>
        <p:nvSpPr>
          <p:cNvPr id="19" name="Oval 18"/>
          <p:cNvSpPr/>
          <p:nvPr/>
        </p:nvSpPr>
        <p:spPr>
          <a:xfrm>
            <a:off x="4203349" y="2067339"/>
            <a:ext cx="133004" cy="997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/>
          <p:cNvCxnSpPr/>
          <p:nvPr/>
        </p:nvCxnSpPr>
        <p:spPr>
          <a:xfrm flipV="1">
            <a:off x="4277080" y="2219862"/>
            <a:ext cx="0" cy="2199738"/>
          </a:xfrm>
          <a:prstGeom prst="straightConnector1">
            <a:avLst/>
          </a:prstGeom>
          <a:ln w="28575">
            <a:solidFill>
              <a:srgbClr val="FFC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 flipV="1">
            <a:off x="3071810" y="3086100"/>
            <a:ext cx="13317" cy="1371600"/>
          </a:xfrm>
          <a:prstGeom prst="straightConnector1">
            <a:avLst/>
          </a:prstGeom>
          <a:ln w="28575">
            <a:solidFill>
              <a:srgbClr val="FFC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/>
          <p:cNvSpPr/>
          <p:nvPr/>
        </p:nvSpPr>
        <p:spPr>
          <a:xfrm>
            <a:off x="2996076" y="3005511"/>
            <a:ext cx="133004" cy="997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2412401" y="2902557"/>
            <a:ext cx="133004" cy="997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/>
          <p:cNvCxnSpPr/>
          <p:nvPr/>
        </p:nvCxnSpPr>
        <p:spPr>
          <a:xfrm flipH="1" flipV="1">
            <a:off x="2476500" y="3009900"/>
            <a:ext cx="1" cy="1428750"/>
          </a:xfrm>
          <a:prstGeom prst="straightConnector1">
            <a:avLst/>
          </a:prstGeom>
          <a:ln w="28575">
            <a:solidFill>
              <a:srgbClr val="FFC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1898374" y="4438650"/>
            <a:ext cx="0" cy="210326"/>
          </a:xfrm>
          <a:prstGeom prst="straightConnector1">
            <a:avLst/>
          </a:prstGeom>
          <a:ln w="28575">
            <a:solidFill>
              <a:srgbClr val="FFC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/>
          <p:cNvSpPr/>
          <p:nvPr/>
        </p:nvSpPr>
        <p:spPr>
          <a:xfrm>
            <a:off x="1814976" y="4615236"/>
            <a:ext cx="133004" cy="997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ooter Placeholder 5">
            <a:extLst>
              <a:ext uri="{FF2B5EF4-FFF2-40B4-BE49-F238E27FC236}">
                <a16:creationId xmlns:a16="http://schemas.microsoft.com/office/drawing/2014/main" id="{84CDA995-4632-AD4B-9075-874D80C9BB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96</a:t>
            </a:r>
          </a:p>
        </p:txBody>
      </p:sp>
    </p:spTree>
    <p:extLst>
      <p:ext uri="{BB962C8B-B14F-4D97-AF65-F5344CB8AC3E}">
        <p14:creationId xmlns:p14="http://schemas.microsoft.com/office/powerpoint/2010/main" val="1140499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r="6217"/>
          <a:stretch/>
        </p:blipFill>
        <p:spPr>
          <a:xfrm>
            <a:off x="256675" y="2051512"/>
            <a:ext cx="4919624" cy="335567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4/8/21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really going on?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23</a:t>
            </a:fld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4203349" y="2067339"/>
            <a:ext cx="133004" cy="997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519651" y="2377439"/>
            <a:ext cx="324196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Errors between a prediction and actual.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Notice some are negative and some are positive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 flipV="1">
            <a:off x="4277080" y="2219861"/>
            <a:ext cx="0" cy="276849"/>
          </a:xfrm>
          <a:prstGeom prst="straightConnector1">
            <a:avLst/>
          </a:prstGeom>
          <a:ln w="28575">
            <a:solidFill>
              <a:srgbClr val="FFC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 flipV="1">
            <a:off x="3016518" y="2296482"/>
            <a:ext cx="9896" cy="1019212"/>
          </a:xfrm>
          <a:prstGeom prst="straightConnector1">
            <a:avLst/>
          </a:prstGeom>
          <a:ln w="28575">
            <a:solidFill>
              <a:srgbClr val="FFC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/>
          <p:cNvSpPr/>
          <p:nvPr/>
        </p:nvSpPr>
        <p:spPr>
          <a:xfrm>
            <a:off x="2948451" y="2195886"/>
            <a:ext cx="133004" cy="997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1755672" y="4530173"/>
            <a:ext cx="133004" cy="997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1812897" y="4244340"/>
            <a:ext cx="9277" cy="299861"/>
          </a:xfrm>
          <a:prstGeom prst="straightConnector1">
            <a:avLst/>
          </a:prstGeom>
          <a:ln w="28575">
            <a:solidFill>
              <a:srgbClr val="FFC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5">
            <a:extLst>
              <a:ext uri="{FF2B5EF4-FFF2-40B4-BE49-F238E27FC236}">
                <a16:creationId xmlns:a16="http://schemas.microsoft.com/office/drawing/2014/main" id="{298EE999-AC42-3349-9B80-3ABD0906BE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96</a:t>
            </a:r>
          </a:p>
        </p:txBody>
      </p:sp>
    </p:spTree>
    <p:extLst>
      <p:ext uri="{BB962C8B-B14F-4D97-AF65-F5344CB8AC3E}">
        <p14:creationId xmlns:p14="http://schemas.microsoft.com/office/powerpoint/2010/main" val="39857148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4/8/21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Squared Error?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24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267532" y="1271849"/>
            <a:ext cx="3192087" cy="51539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Red line is the predicted outcome</a:t>
            </a:r>
          </a:p>
        </p:txBody>
      </p:sp>
      <p:sp>
        <p:nvSpPr>
          <p:cNvPr id="7" name="Rectangle 6"/>
          <p:cNvSpPr/>
          <p:nvPr/>
        </p:nvSpPr>
        <p:spPr>
          <a:xfrm>
            <a:off x="99750" y="1273235"/>
            <a:ext cx="3192087" cy="51261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Blue points Y Values represent actual outcome.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394803" y="1360267"/>
            <a:ext cx="769763" cy="338554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MINUS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556656" y="1360267"/>
            <a:ext cx="1516825" cy="338554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Equals the Error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2102993"/>
              </p:ext>
            </p:extLst>
          </p:nvPr>
        </p:nvGraphicFramePr>
        <p:xfrm>
          <a:off x="1270958" y="2156844"/>
          <a:ext cx="849671" cy="245173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496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Cones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85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48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45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27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32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30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69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80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61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7638982"/>
              </p:ext>
            </p:extLst>
          </p:nvPr>
        </p:nvGraphicFramePr>
        <p:xfrm>
          <a:off x="5392273" y="2156844"/>
          <a:ext cx="942604" cy="245173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426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Prediction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67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42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54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95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48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51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95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20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22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1978265"/>
              </p:ext>
            </p:extLst>
          </p:nvPr>
        </p:nvGraphicFramePr>
        <p:xfrm>
          <a:off x="7890233" y="2156844"/>
          <a:ext cx="849671" cy="245173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496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Error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-9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-68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31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-18</a:t>
                      </a:r>
                      <a:endParaRPr lang="en-US" sz="14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18</a:t>
                      </a:r>
                      <a:endParaRPr lang="en-US" sz="14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-15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-5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39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13" name="Rectangle 12"/>
          <p:cNvSpPr/>
          <p:nvPr/>
        </p:nvSpPr>
        <p:spPr>
          <a:xfrm>
            <a:off x="3391593" y="3158845"/>
            <a:ext cx="864523" cy="18288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6727768" y="2812481"/>
            <a:ext cx="864523" cy="18288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6727768" y="3144990"/>
            <a:ext cx="864523" cy="18288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565265" y="5004270"/>
            <a:ext cx="7946968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284350" y="5455519"/>
            <a:ext cx="63193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</a:rPr>
              <a:t>(18 + 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</a:rPr>
              <a:t>6 + 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</a:rPr>
              <a:t>-9</a:t>
            </a:r>
            <a:r>
              <a:rPr lang="en-US" sz="2400" dirty="0"/>
              <a:t> + </a:t>
            </a: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</a:rPr>
              <a:t>-68</a:t>
            </a:r>
            <a:r>
              <a:rPr lang="en-US" sz="2400" dirty="0"/>
              <a:t> + </a:t>
            </a: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</a:rPr>
              <a:t>31</a:t>
            </a:r>
            <a:r>
              <a:rPr lang="en-US" sz="2400" dirty="0"/>
              <a:t> + </a:t>
            </a:r>
            <a:r>
              <a:rPr lang="en-US" sz="2400" b="1" dirty="0">
                <a:solidFill>
                  <a:schemeClr val="accent1"/>
                </a:solidFill>
                <a:latin typeface="Calibri" panose="020F0502020204030204" pitchFamily="34" charset="0"/>
              </a:rPr>
              <a:t>-18</a:t>
            </a:r>
            <a:r>
              <a:rPr lang="en-US" sz="2400" b="1" dirty="0">
                <a:solidFill>
                  <a:schemeClr val="accent1"/>
                </a:solidFill>
              </a:rPr>
              <a:t> + </a:t>
            </a:r>
            <a:r>
              <a:rPr lang="en-US" sz="2400" b="1" dirty="0">
                <a:solidFill>
                  <a:schemeClr val="accent1"/>
                </a:solidFill>
                <a:latin typeface="Calibri" panose="020F0502020204030204" pitchFamily="34" charset="0"/>
              </a:rPr>
              <a:t>18</a:t>
            </a:r>
            <a:r>
              <a:rPr lang="en-US" sz="2400" b="1" dirty="0">
                <a:solidFill>
                  <a:schemeClr val="accent1"/>
                </a:solidFill>
              </a:rPr>
              <a:t> </a:t>
            </a:r>
            <a:r>
              <a:rPr lang="en-US" sz="2400" dirty="0"/>
              <a:t>+ </a:t>
            </a: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</a:rPr>
              <a:t>-15</a:t>
            </a:r>
            <a:r>
              <a:rPr lang="en-US" sz="2400" dirty="0"/>
              <a:t> + </a:t>
            </a: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</a:rPr>
              <a:t>-5</a:t>
            </a:r>
            <a:r>
              <a:rPr lang="en-US" sz="2400" dirty="0"/>
              <a:t> + </a:t>
            </a: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</a:rPr>
              <a:t>39)</a:t>
            </a:r>
            <a:r>
              <a:rPr lang="en-US" sz="2400" dirty="0"/>
              <a:t> </a:t>
            </a:r>
          </a:p>
        </p:txBody>
      </p:sp>
      <p:sp>
        <p:nvSpPr>
          <p:cNvPr id="21" name="Rectangle 20"/>
          <p:cNvSpPr/>
          <p:nvPr/>
        </p:nvSpPr>
        <p:spPr>
          <a:xfrm>
            <a:off x="6664035" y="5408823"/>
            <a:ext cx="864523" cy="18288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6664035" y="5741332"/>
            <a:ext cx="864523" cy="18288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7747459" y="5286895"/>
            <a:ext cx="6014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-3</a:t>
            </a:r>
          </a:p>
        </p:txBody>
      </p:sp>
      <p:sp>
        <p:nvSpPr>
          <p:cNvPr id="24" name="Footer Placeholder 5">
            <a:extLst>
              <a:ext uri="{FF2B5EF4-FFF2-40B4-BE49-F238E27FC236}">
                <a16:creationId xmlns:a16="http://schemas.microsoft.com/office/drawing/2014/main" id="{35097F8E-0B0D-F346-8CD8-D5AADD7539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96</a:t>
            </a:r>
          </a:p>
        </p:txBody>
      </p:sp>
    </p:spTree>
    <p:extLst>
      <p:ext uri="{BB962C8B-B14F-4D97-AF65-F5344CB8AC3E}">
        <p14:creationId xmlns:p14="http://schemas.microsoft.com/office/powerpoint/2010/main" val="4139412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3" grpId="0" animBg="1"/>
      <p:bldP spid="14" grpId="0" animBg="1"/>
      <p:bldP spid="15" grpId="0" animBg="1"/>
      <p:bldP spid="19" grpId="0"/>
      <p:bldP spid="21" grpId="0" animBg="1"/>
      <p:bldP spid="22" grpId="0" animBg="1"/>
      <p:bldP spid="2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4/8/21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Squared Error?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25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32508" y="1273235"/>
            <a:ext cx="8478985" cy="51261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Without squaring the errors positive &amp; negative prediction errors cancel each other out.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75428" y="2612573"/>
            <a:ext cx="55851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(18</a:t>
            </a:r>
            <a:r>
              <a:rPr lang="en-US" baseline="30000" dirty="0">
                <a:solidFill>
                  <a:srgbClr val="000000"/>
                </a:solidFill>
                <a:latin typeface="Calibri" panose="020F0502020204030204" pitchFamily="34" charset="0"/>
              </a:rPr>
              <a:t>2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 + </a:t>
            </a:r>
            <a:r>
              <a:rPr lang="en-US" dirty="0"/>
              <a:t>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6</a:t>
            </a:r>
            <a:r>
              <a:rPr lang="en-US" baseline="30000" dirty="0">
                <a:solidFill>
                  <a:srgbClr val="000000"/>
                </a:solidFill>
                <a:latin typeface="Calibri" panose="020F0502020204030204" pitchFamily="34" charset="0"/>
              </a:rPr>
              <a:t>2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 + </a:t>
            </a:r>
            <a:r>
              <a:rPr lang="en-US" dirty="0"/>
              <a:t>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-9</a:t>
            </a:r>
            <a:r>
              <a:rPr lang="en-US" baseline="30000" dirty="0">
                <a:solidFill>
                  <a:srgbClr val="000000"/>
                </a:solidFill>
                <a:latin typeface="Calibri" panose="020F0502020204030204" pitchFamily="34" charset="0"/>
              </a:rPr>
              <a:t>2</a:t>
            </a:r>
            <a:r>
              <a:rPr lang="en-US" dirty="0"/>
              <a:t> +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-68</a:t>
            </a:r>
            <a:r>
              <a:rPr lang="en-US" baseline="30000" dirty="0">
                <a:solidFill>
                  <a:srgbClr val="000000"/>
                </a:solidFill>
                <a:latin typeface="Calibri" panose="020F0502020204030204" pitchFamily="34" charset="0"/>
              </a:rPr>
              <a:t>2</a:t>
            </a:r>
            <a:r>
              <a:rPr lang="en-US" dirty="0"/>
              <a:t> +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31</a:t>
            </a:r>
            <a:r>
              <a:rPr lang="en-US" baseline="30000" dirty="0">
                <a:solidFill>
                  <a:srgbClr val="000000"/>
                </a:solidFill>
                <a:latin typeface="Calibri" panose="020F0502020204030204" pitchFamily="34" charset="0"/>
              </a:rPr>
              <a:t>2</a:t>
            </a:r>
            <a:r>
              <a:rPr lang="en-US" dirty="0"/>
              <a:t> + </a:t>
            </a:r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</a:rPr>
              <a:t>-18</a:t>
            </a:r>
            <a:r>
              <a:rPr lang="en-US" b="1" baseline="30000" dirty="0">
                <a:solidFill>
                  <a:schemeClr val="accent1"/>
                </a:solidFill>
                <a:latin typeface="Calibri" panose="020F0502020204030204" pitchFamily="34" charset="0"/>
              </a:rPr>
              <a:t>2</a:t>
            </a:r>
            <a:r>
              <a:rPr lang="en-US" b="1" baseline="30000" dirty="0">
                <a:solidFill>
                  <a:schemeClr val="accent1"/>
                </a:solidFill>
              </a:rPr>
              <a:t> </a:t>
            </a:r>
            <a:r>
              <a:rPr lang="en-US" b="1" dirty="0">
                <a:solidFill>
                  <a:schemeClr val="accent1"/>
                </a:solidFill>
              </a:rPr>
              <a:t>+ </a:t>
            </a:r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</a:rPr>
              <a:t>18</a:t>
            </a:r>
            <a:r>
              <a:rPr lang="en-US" b="1" baseline="30000" dirty="0">
                <a:solidFill>
                  <a:schemeClr val="accent1"/>
                </a:solidFill>
                <a:latin typeface="Calibri" panose="020F0502020204030204" pitchFamily="34" charset="0"/>
              </a:rPr>
              <a:t>2</a:t>
            </a:r>
            <a:r>
              <a:rPr lang="en-US" b="1" dirty="0">
                <a:solidFill>
                  <a:schemeClr val="accent1"/>
                </a:solidFill>
              </a:rPr>
              <a:t> </a:t>
            </a:r>
            <a:r>
              <a:rPr lang="en-US" dirty="0"/>
              <a:t>+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-15</a:t>
            </a:r>
            <a:r>
              <a:rPr lang="en-US" baseline="30000" dirty="0">
                <a:solidFill>
                  <a:srgbClr val="000000"/>
                </a:solidFill>
                <a:latin typeface="Calibri" panose="020F0502020204030204" pitchFamily="34" charset="0"/>
              </a:rPr>
              <a:t>2</a:t>
            </a:r>
            <a:r>
              <a:rPr lang="en-US" dirty="0"/>
              <a:t> +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-5</a:t>
            </a:r>
            <a:r>
              <a:rPr lang="en-US" baseline="30000" dirty="0">
                <a:solidFill>
                  <a:srgbClr val="000000"/>
                </a:solidFill>
                <a:latin typeface="Calibri" panose="020F0502020204030204" pitchFamily="34" charset="0"/>
              </a:rPr>
              <a:t>2</a:t>
            </a:r>
            <a:r>
              <a:rPr lang="en-US" dirty="0"/>
              <a:t> +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39</a:t>
            </a:r>
            <a:r>
              <a:rPr lang="en-US" baseline="30000" dirty="0">
                <a:solidFill>
                  <a:srgbClr val="000000"/>
                </a:solidFill>
                <a:latin typeface="Calibri" panose="020F0502020204030204" pitchFamily="34" charset="0"/>
              </a:rPr>
              <a:t>2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)</a:t>
            </a:r>
            <a:r>
              <a:rPr lang="en-US" dirty="0"/>
              <a:t> </a:t>
            </a:r>
          </a:p>
        </p:txBody>
      </p:sp>
      <p:sp>
        <p:nvSpPr>
          <p:cNvPr id="21" name="Rectangle 20"/>
          <p:cNvSpPr/>
          <p:nvPr/>
        </p:nvSpPr>
        <p:spPr>
          <a:xfrm>
            <a:off x="5982394" y="3995666"/>
            <a:ext cx="864523" cy="18288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5982394" y="4328175"/>
            <a:ext cx="864523" cy="18288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385155" y="5465620"/>
            <a:ext cx="8478985" cy="51261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Squaring the error means all errors have the same impact on the optimization function.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1195" y="4058989"/>
            <a:ext cx="58336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324 + </a:t>
            </a:r>
            <a:r>
              <a:rPr lang="en-US" dirty="0"/>
              <a:t>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36</a:t>
            </a:r>
            <a:r>
              <a:rPr lang="en-US" dirty="0"/>
              <a:t> +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81+ </a:t>
            </a:r>
            <a:r>
              <a:rPr lang="en-US" dirty="0"/>
              <a:t>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4624</a:t>
            </a:r>
            <a:r>
              <a:rPr lang="en-US" dirty="0"/>
              <a:t> +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961 + </a:t>
            </a:r>
            <a:r>
              <a:rPr lang="en-US" dirty="0"/>
              <a:t> </a:t>
            </a:r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</a:rPr>
              <a:t>324 + </a:t>
            </a:r>
            <a:r>
              <a:rPr lang="en-US" b="1" dirty="0">
                <a:solidFill>
                  <a:schemeClr val="accent1"/>
                </a:solidFill>
              </a:rPr>
              <a:t> </a:t>
            </a:r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</a:rPr>
              <a:t>324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+ </a:t>
            </a:r>
            <a:r>
              <a:rPr lang="en-US" dirty="0"/>
              <a:t>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225 + </a:t>
            </a:r>
            <a:r>
              <a:rPr lang="en-US" dirty="0"/>
              <a:t>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25</a:t>
            </a:r>
            <a:r>
              <a:rPr lang="en-US" dirty="0"/>
              <a:t> +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1521</a:t>
            </a:r>
            <a:r>
              <a:rPr lang="en-US" dirty="0"/>
              <a:t> 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032572" y="3857106"/>
            <a:ext cx="122341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8445</a:t>
            </a:r>
          </a:p>
        </p:txBody>
      </p:sp>
      <p:sp>
        <p:nvSpPr>
          <p:cNvPr id="18" name="Down Arrow 17"/>
          <p:cNvSpPr/>
          <p:nvPr/>
        </p:nvSpPr>
        <p:spPr>
          <a:xfrm>
            <a:off x="2793452" y="3158836"/>
            <a:ext cx="349135" cy="79802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ooter Placeholder 5">
            <a:extLst>
              <a:ext uri="{FF2B5EF4-FFF2-40B4-BE49-F238E27FC236}">
                <a16:creationId xmlns:a16="http://schemas.microsoft.com/office/drawing/2014/main" id="{48618E73-0F32-2A4C-904C-C8544B900E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96</a:t>
            </a:r>
          </a:p>
        </p:txBody>
      </p:sp>
    </p:spTree>
    <p:extLst>
      <p:ext uri="{BB962C8B-B14F-4D97-AF65-F5344CB8AC3E}">
        <p14:creationId xmlns:p14="http://schemas.microsoft.com/office/powerpoint/2010/main" val="11373901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4/8/21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what is really going on?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26</a:t>
            </a:fld>
            <a:endParaRPr lang="en-US"/>
          </a:p>
        </p:txBody>
      </p:sp>
      <p:pic>
        <p:nvPicPr>
          <p:cNvPr id="1026" name="Picture 2" descr="Image result for linear regression 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5100" y="1081289"/>
            <a:ext cx="5353801" cy="4015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266007" y="5203768"/>
            <a:ext cx="8512233" cy="96427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The algorithm is optimizing the inputs and weights (beta’s) to </a:t>
            </a:r>
            <a:r>
              <a:rPr lang="en-US" sz="2400" b="1" dirty="0">
                <a:solidFill>
                  <a:schemeClr val="accent1"/>
                </a:solidFill>
              </a:rPr>
              <a:t>minimize the sum of squared errors</a:t>
            </a:r>
            <a:r>
              <a:rPr lang="en-US" sz="2400" dirty="0">
                <a:solidFill>
                  <a:schemeClr val="tx1"/>
                </a:solidFill>
              </a:rPr>
              <a:t>. 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This is called “ordinary least squares (OLS).</a:t>
            </a: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79172D24-5321-474F-ACEA-E42E86E7D5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96</a:t>
            </a:r>
          </a:p>
        </p:txBody>
      </p:sp>
    </p:spTree>
    <p:extLst>
      <p:ext uri="{BB962C8B-B14F-4D97-AF65-F5344CB8AC3E}">
        <p14:creationId xmlns:p14="http://schemas.microsoft.com/office/powerpoint/2010/main" val="27248883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4/8/21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365126"/>
            <a:ext cx="9144000" cy="591477"/>
          </a:xfrm>
        </p:spPr>
        <p:txBody>
          <a:bodyPr/>
          <a:lstStyle/>
          <a:p>
            <a:r>
              <a:rPr lang="en-US" sz="3200" dirty="0"/>
              <a:t>The linear combination of TOKENS is the model fit.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27</a:t>
            </a:fld>
            <a:endParaRPr lang="en-US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086498"/>
            <a:ext cx="6251575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762000" y="1629298"/>
            <a:ext cx="11430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outcome</a:t>
            </a:r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3810000" y="1553098"/>
            <a:ext cx="15240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dirty="0"/>
              <a:t>coefficients</a:t>
            </a:r>
          </a:p>
        </p:txBody>
      </p: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1143000" y="3000898"/>
            <a:ext cx="12192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constant</a:t>
            </a:r>
          </a:p>
        </p:txBody>
      </p:sp>
      <p:sp>
        <p:nvSpPr>
          <p:cNvPr id="10" name="TextBox 10"/>
          <p:cNvSpPr txBox="1">
            <a:spLocks noChangeArrowheads="1"/>
          </p:cNvSpPr>
          <p:nvPr/>
        </p:nvSpPr>
        <p:spPr bwMode="auto">
          <a:xfrm>
            <a:off x="3733800" y="3686698"/>
            <a:ext cx="16002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dirty="0"/>
              <a:t>Tokens</a:t>
            </a:r>
          </a:p>
        </p:txBody>
      </p:sp>
      <p:sp>
        <p:nvSpPr>
          <p:cNvPr id="11" name="TextBox 11"/>
          <p:cNvSpPr txBox="1">
            <a:spLocks noChangeArrowheads="1"/>
          </p:cNvSpPr>
          <p:nvPr/>
        </p:nvSpPr>
        <p:spPr bwMode="auto">
          <a:xfrm>
            <a:off x="6781800" y="3077098"/>
            <a:ext cx="16764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error (noise)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1447800" y="2010298"/>
            <a:ext cx="152400" cy="304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3124200" y="2010298"/>
            <a:ext cx="838200" cy="304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4114800" y="2010298"/>
            <a:ext cx="152400" cy="304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4876800" y="2010298"/>
            <a:ext cx="762000" cy="304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 flipV="1">
            <a:off x="3352800" y="2696098"/>
            <a:ext cx="533400" cy="990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4267200" y="2696098"/>
            <a:ext cx="76200" cy="990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4800600" y="2696098"/>
            <a:ext cx="838200" cy="990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1981200" y="2696098"/>
            <a:ext cx="304800" cy="304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6781800" y="2696098"/>
            <a:ext cx="304800" cy="304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336666" y="5386648"/>
            <a:ext cx="8470669" cy="51538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X1, X2 </a:t>
            </a:r>
            <a:r>
              <a:rPr lang="en-US" b="1" dirty="0" err="1">
                <a:solidFill>
                  <a:schemeClr val="tx1"/>
                </a:solidFill>
              </a:rPr>
              <a:t>etc</a:t>
            </a:r>
            <a:r>
              <a:rPr lang="en-US" b="1" dirty="0">
                <a:solidFill>
                  <a:schemeClr val="tx1"/>
                </a:solidFill>
              </a:rPr>
              <a:t> are terms of the DTM.</a:t>
            </a:r>
          </a:p>
        </p:txBody>
      </p:sp>
      <p:sp>
        <p:nvSpPr>
          <p:cNvPr id="22" name="Footer Placeholder 5">
            <a:extLst>
              <a:ext uri="{FF2B5EF4-FFF2-40B4-BE49-F238E27FC236}">
                <a16:creationId xmlns:a16="http://schemas.microsoft.com/office/drawing/2014/main" id="{83BAD3EC-AD62-D54C-A619-E2DE77F721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96</a:t>
            </a:r>
          </a:p>
        </p:txBody>
      </p:sp>
    </p:spTree>
    <p:extLst>
      <p:ext uri="{BB962C8B-B14F-4D97-AF65-F5344CB8AC3E}">
        <p14:creationId xmlns:p14="http://schemas.microsoft.com/office/powerpoint/2010/main" val="8138099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4/8/21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365126"/>
            <a:ext cx="9144000" cy="591477"/>
          </a:xfrm>
        </p:spPr>
        <p:txBody>
          <a:bodyPr/>
          <a:lstStyle/>
          <a:p>
            <a:r>
              <a:rPr lang="en-US" sz="3200" dirty="0"/>
              <a:t>The linear combination of TOKENS is the model fit.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28</a:t>
            </a:fld>
            <a:endParaRPr lang="en-US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172097"/>
            <a:ext cx="6251575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Footer Placeholder 5">
            <a:extLst>
              <a:ext uri="{FF2B5EF4-FFF2-40B4-BE49-F238E27FC236}">
                <a16:creationId xmlns:a16="http://schemas.microsoft.com/office/drawing/2014/main" id="{83BAD3EC-AD62-D54C-A619-E2DE77F721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96</a:t>
            </a:r>
          </a:p>
        </p:txBody>
      </p:sp>
      <p:sp>
        <p:nvSpPr>
          <p:cNvPr id="26" name="TextBox 10">
            <a:extLst>
              <a:ext uri="{FF2B5EF4-FFF2-40B4-BE49-F238E27FC236}">
                <a16:creationId xmlns:a16="http://schemas.microsoft.com/office/drawing/2014/main" id="{A2A0AEC5-2162-AB4A-B23C-4BC973544A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6666" y="2956177"/>
            <a:ext cx="16002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dirty="0"/>
              <a:t>Y = box office Revenue</a:t>
            </a:r>
          </a:p>
        </p:txBody>
      </p:sp>
      <p:sp>
        <p:nvSpPr>
          <p:cNvPr id="27" name="TextBox 10">
            <a:extLst>
              <a:ext uri="{FF2B5EF4-FFF2-40B4-BE49-F238E27FC236}">
                <a16:creationId xmlns:a16="http://schemas.microsoft.com/office/drawing/2014/main" id="{A1D83A7C-212C-124E-A7F6-578C889538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16472" y="2956177"/>
            <a:ext cx="242952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dirty="0"/>
              <a:t>= (100)(X1 = “love”)</a:t>
            </a:r>
          </a:p>
        </p:txBody>
      </p:sp>
      <p:sp>
        <p:nvSpPr>
          <p:cNvPr id="28" name="TextBox 10">
            <a:extLst>
              <a:ext uri="{FF2B5EF4-FFF2-40B4-BE49-F238E27FC236}">
                <a16:creationId xmlns:a16="http://schemas.microsoft.com/office/drawing/2014/main" id="{208F41E4-4F0F-F844-9211-EEE572A651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31519" y="2956307"/>
            <a:ext cx="242952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dirty="0"/>
              <a:t>+ (50)(X1 = “great”)</a:t>
            </a:r>
          </a:p>
        </p:txBody>
      </p:sp>
      <p:sp>
        <p:nvSpPr>
          <p:cNvPr id="29" name="TextBox 10">
            <a:extLst>
              <a:ext uri="{FF2B5EF4-FFF2-40B4-BE49-F238E27FC236}">
                <a16:creationId xmlns:a16="http://schemas.microsoft.com/office/drawing/2014/main" id="{D226FA50-0930-544C-B514-AE3E561C3B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27403" y="2971405"/>
            <a:ext cx="242952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dirty="0"/>
              <a:t>+ (25)(X1 = “good”)</a:t>
            </a:r>
          </a:p>
        </p:txBody>
      </p:sp>
      <p:sp>
        <p:nvSpPr>
          <p:cNvPr id="30" name="TextBox 10">
            <a:extLst>
              <a:ext uri="{FF2B5EF4-FFF2-40B4-BE49-F238E27FC236}">
                <a16:creationId xmlns:a16="http://schemas.microsoft.com/office/drawing/2014/main" id="{3E1A8EBA-166C-7946-80E3-01926F22CA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57237" y="2494512"/>
            <a:ext cx="242952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dirty="0"/>
              <a:t>Online Reviews</a:t>
            </a:r>
          </a:p>
        </p:txBody>
      </p:sp>
      <p:sp>
        <p:nvSpPr>
          <p:cNvPr id="31" name="TextBox 10">
            <a:extLst>
              <a:ext uri="{FF2B5EF4-FFF2-40B4-BE49-F238E27FC236}">
                <a16:creationId xmlns:a16="http://schemas.microsoft.com/office/drawing/2014/main" id="{77ED2AE7-6F2B-BB44-B0BD-328067769E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16472" y="3661241"/>
            <a:ext cx="271444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dirty="0"/>
              <a:t>= (100)(DTM “love” = 2)</a:t>
            </a:r>
          </a:p>
        </p:txBody>
      </p:sp>
      <p:sp>
        <p:nvSpPr>
          <p:cNvPr id="32" name="TextBox 10">
            <a:extLst>
              <a:ext uri="{FF2B5EF4-FFF2-40B4-BE49-F238E27FC236}">
                <a16:creationId xmlns:a16="http://schemas.microsoft.com/office/drawing/2014/main" id="{857D0D29-030C-BD4B-83CE-648951BE47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16472" y="4056099"/>
            <a:ext cx="271444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dirty="0"/>
              <a:t>= (100)(DTM “great” = 0)</a:t>
            </a:r>
          </a:p>
        </p:txBody>
      </p:sp>
      <p:sp>
        <p:nvSpPr>
          <p:cNvPr id="33" name="TextBox 10">
            <a:extLst>
              <a:ext uri="{FF2B5EF4-FFF2-40B4-BE49-F238E27FC236}">
                <a16:creationId xmlns:a16="http://schemas.microsoft.com/office/drawing/2014/main" id="{922E77B7-6FA2-4348-AC11-9A79C4B5E7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16472" y="4494086"/>
            <a:ext cx="271444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dirty="0"/>
              <a:t>= (100)(DTM “good” = 1)</a:t>
            </a:r>
          </a:p>
        </p:txBody>
      </p:sp>
      <p:sp>
        <p:nvSpPr>
          <p:cNvPr id="34" name="TextBox 10">
            <a:extLst>
              <a:ext uri="{FF2B5EF4-FFF2-40B4-BE49-F238E27FC236}">
                <a16:creationId xmlns:a16="http://schemas.microsoft.com/office/drawing/2014/main" id="{AC92FED4-25E1-824B-A504-D564CB95E0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666" y="4932073"/>
            <a:ext cx="4309607" cy="36933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dirty="0">
                <a:solidFill>
                  <a:schemeClr val="bg1"/>
                </a:solidFill>
              </a:rPr>
              <a:t>Y = 200+ 0 +25 = $225m</a:t>
            </a:r>
          </a:p>
        </p:txBody>
      </p:sp>
    </p:spTree>
    <p:extLst>
      <p:ext uri="{BB962C8B-B14F-4D97-AF65-F5344CB8AC3E}">
        <p14:creationId xmlns:p14="http://schemas.microsoft.com/office/powerpoint/2010/main" val="2674663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  <p:bldP spid="28" grpId="0"/>
      <p:bldP spid="29" grpId="0"/>
      <p:bldP spid="30" grpId="0"/>
      <p:bldP spid="31" grpId="0"/>
      <p:bldP spid="32" grpId="0"/>
      <p:bldP spid="33" grpId="0"/>
      <p:bldP spid="34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4/8/21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Evaluating a Prediction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29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80211" y="5261811"/>
            <a:ext cx="8983579" cy="64168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Besides P-Values which is a variable level KPI, and adjusted R-</a:t>
            </a:r>
            <a:r>
              <a:rPr lang="en-US" dirty="0" err="1">
                <a:solidFill>
                  <a:schemeClr val="tx1"/>
                </a:solidFill>
              </a:rPr>
              <a:t>Sq</a:t>
            </a:r>
            <a:r>
              <a:rPr lang="en-US" dirty="0">
                <a:solidFill>
                  <a:schemeClr val="tx1"/>
                </a:solidFill>
              </a:rPr>
              <a:t> there are two popular KPI for evaluating continuous model predictions.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33375" y="1133475"/>
            <a:ext cx="3250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RMSE-</a:t>
            </a:r>
            <a:r>
              <a:rPr lang="en-US" dirty="0"/>
              <a:t> Root Mean Squared Error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33375" y="1502807"/>
            <a:ext cx="39358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MAPE-</a:t>
            </a:r>
            <a:r>
              <a:rPr lang="en-US" dirty="0"/>
              <a:t> Mean Absolute Percentage Error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3130526" y="2910472"/>
          <a:ext cx="2915032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67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383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Actual Values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Predicted/Forecasted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cxnSp>
        <p:nvCxnSpPr>
          <p:cNvPr id="10" name="Straight Connector 9"/>
          <p:cNvCxnSpPr/>
          <p:nvPr/>
        </p:nvCxnSpPr>
        <p:spPr>
          <a:xfrm>
            <a:off x="514350" y="2085975"/>
            <a:ext cx="8158163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497179" y="2490536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868779" y="2490536"/>
            <a:ext cx="666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y-hat</a:t>
            </a:r>
          </a:p>
        </p:txBody>
      </p:sp>
      <p:sp>
        <p:nvSpPr>
          <p:cNvPr id="13" name="Footer Placeholder 5">
            <a:extLst>
              <a:ext uri="{FF2B5EF4-FFF2-40B4-BE49-F238E27FC236}">
                <a16:creationId xmlns:a16="http://schemas.microsoft.com/office/drawing/2014/main" id="{45F47930-7DB6-DA42-93CF-AF2683E5AB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96</a:t>
            </a:r>
          </a:p>
        </p:txBody>
      </p:sp>
    </p:spTree>
    <p:extLst>
      <p:ext uri="{BB962C8B-B14F-4D97-AF65-F5344CB8AC3E}">
        <p14:creationId xmlns:p14="http://schemas.microsoft.com/office/powerpoint/2010/main" val="15382835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1"/>
          <p:cNvSpPr>
            <a:spLocks noGrp="1"/>
          </p:cNvSpPr>
          <p:nvPr>
            <p:ph type="title" idx="4294967295"/>
          </p:nvPr>
        </p:nvSpPr>
        <p:spPr>
          <a:xfrm>
            <a:off x="914400" y="274638"/>
            <a:ext cx="7772400" cy="1143000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en-US" altLang="en-US" sz="3600"/>
              <a:t>The Problem of Overfitting</a:t>
            </a:r>
          </a:p>
        </p:txBody>
      </p:sp>
      <p:sp>
        <p:nvSpPr>
          <p:cNvPr id="34819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914400" y="1828800"/>
            <a:ext cx="7772400" cy="4191000"/>
          </a:xfrm>
        </p:spPr>
        <p:txBody>
          <a:bodyPr/>
          <a:lstStyle/>
          <a:p>
            <a:pPr eaLnBrk="1" hangingPunct="1"/>
            <a:r>
              <a:rPr lang="en-US" altLang="en-US" dirty="0">
                <a:latin typeface="Franklin Gothic Book" pitchFamily="34" charset="0"/>
              </a:rPr>
              <a:t>Statistical models can produce highly complex explanations of relationships between variables</a:t>
            </a:r>
          </a:p>
          <a:p>
            <a:pPr eaLnBrk="1" hangingPunct="1"/>
            <a:r>
              <a:rPr lang="en-US" altLang="en-US" dirty="0">
                <a:latin typeface="Franklin Gothic Book" pitchFamily="34" charset="0"/>
              </a:rPr>
              <a:t>The “fit” may be excellent</a:t>
            </a:r>
          </a:p>
          <a:p>
            <a:pPr eaLnBrk="1" hangingPunct="1"/>
            <a:r>
              <a:rPr lang="en-US" altLang="en-US" dirty="0">
                <a:latin typeface="Franklin Gothic Book" pitchFamily="34" charset="0"/>
              </a:rPr>
              <a:t>When used with </a:t>
            </a:r>
            <a:r>
              <a:rPr lang="en-US" altLang="en-US" u="sng" dirty="0">
                <a:latin typeface="Franklin Gothic Book" pitchFamily="34" charset="0"/>
              </a:rPr>
              <a:t>new</a:t>
            </a:r>
            <a:r>
              <a:rPr lang="en-US" altLang="en-US" dirty="0">
                <a:latin typeface="Franklin Gothic Book" pitchFamily="34" charset="0"/>
              </a:rPr>
              <a:t> data, models of great complexity may do not do so well.</a:t>
            </a:r>
          </a:p>
        </p:txBody>
      </p:sp>
      <p:sp>
        <p:nvSpPr>
          <p:cNvPr id="4" name="Footer Placeholder 5">
            <a:extLst>
              <a:ext uri="{FF2B5EF4-FFF2-40B4-BE49-F238E27FC236}">
                <a16:creationId xmlns:a16="http://schemas.microsoft.com/office/drawing/2014/main" id="{14B7D50C-0022-2E43-8754-3CBFEE1FBC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96</a:t>
            </a:r>
          </a:p>
        </p:txBody>
      </p:sp>
    </p:spTree>
    <p:extLst>
      <p:ext uri="{BB962C8B-B14F-4D97-AF65-F5344CB8AC3E}">
        <p14:creationId xmlns:p14="http://schemas.microsoft.com/office/powerpoint/2010/main" val="21494382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4/8/21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RMSE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30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33375" y="1133475"/>
            <a:ext cx="3250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RMSE-</a:t>
            </a:r>
            <a:r>
              <a:rPr lang="en-US" dirty="0"/>
              <a:t> Root Mean Squared Error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328400" y="2397125"/>
          <a:ext cx="4725498" cy="1986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53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383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158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1589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Actual Values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Predicted/Forecasted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Errors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Squared Errors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" name="Isosceles Triangle 7"/>
          <p:cNvSpPr/>
          <p:nvPr/>
        </p:nvSpPr>
        <p:spPr>
          <a:xfrm rot="5400000">
            <a:off x="4432698" y="3175398"/>
            <a:ext cx="1864517" cy="371475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928572" y="2800350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Mean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676900" y="3159918"/>
            <a:ext cx="1233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36+16+9+4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142572" y="341947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28600" y="5831669"/>
            <a:ext cx="8658225" cy="369332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To manually calculate RMSE, work the acronym backwards.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11076" y="2004752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711220" y="2004752"/>
            <a:ext cx="666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y-hat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982829" y="1990474"/>
            <a:ext cx="822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ERROR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954379" y="1990473"/>
            <a:ext cx="1153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ERROR-SQ</a:t>
            </a:r>
          </a:p>
        </p:txBody>
      </p:sp>
      <p:sp>
        <p:nvSpPr>
          <p:cNvPr id="17" name="Footer Placeholder 5">
            <a:extLst>
              <a:ext uri="{FF2B5EF4-FFF2-40B4-BE49-F238E27FC236}">
                <a16:creationId xmlns:a16="http://schemas.microsoft.com/office/drawing/2014/main" id="{04995EDA-6662-044E-B82F-B26D1CA998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96</a:t>
            </a:r>
          </a:p>
        </p:txBody>
      </p:sp>
    </p:spTree>
    <p:extLst>
      <p:ext uri="{BB962C8B-B14F-4D97-AF65-F5344CB8AC3E}">
        <p14:creationId xmlns:p14="http://schemas.microsoft.com/office/powerpoint/2010/main" val="35904927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02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6" name="Object 5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RMSE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33375" y="1133475"/>
            <a:ext cx="3250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RMSE-</a:t>
            </a:r>
            <a:r>
              <a:rPr lang="en-US" dirty="0"/>
              <a:t> Root Mean Squared Error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28600" y="5831669"/>
            <a:ext cx="8658225" cy="369332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In the same units being measured, tells you +/- the prediction error.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328400" y="2397125"/>
          <a:ext cx="4725498" cy="1986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53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383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158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1589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Actual Values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Predicted/Forecasted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Errors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Squared Errors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" name="Isosceles Triangle 4"/>
          <p:cNvSpPr/>
          <p:nvPr/>
        </p:nvSpPr>
        <p:spPr>
          <a:xfrm rot="5400000">
            <a:off x="4432698" y="3175398"/>
            <a:ext cx="1864517" cy="371475"/>
          </a:xfrm>
          <a:prstGeom prst="triangle">
            <a:avLst/>
          </a:prstGeom>
          <a:solidFill>
            <a:schemeClr val="accent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928572" y="2455068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Mean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676900" y="3159918"/>
            <a:ext cx="1233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36+16+9+4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142572" y="341947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14" name="Isosceles Triangle 13"/>
          <p:cNvSpPr/>
          <p:nvPr/>
        </p:nvSpPr>
        <p:spPr>
          <a:xfrm rot="5400000">
            <a:off x="6185310" y="3170630"/>
            <a:ext cx="1864517" cy="371475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7538296" y="2469355"/>
            <a:ext cx="13310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Square Root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7800975" y="3057525"/>
                <a:ext cx="45719" cy="4075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16.25</m:t>
                          </m:r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0975" y="3057525"/>
                <a:ext cx="45719" cy="407547"/>
              </a:xfrm>
              <a:prstGeom prst="rect">
                <a:avLst/>
              </a:prstGeom>
              <a:blipFill rotWithShape="0">
                <a:blip r:embed="rId6"/>
                <a:stretch>
                  <a:fillRect r="-18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/>
          <p:cNvSpPr txBox="1"/>
          <p:nvPr/>
        </p:nvSpPr>
        <p:spPr>
          <a:xfrm>
            <a:off x="7843838" y="3571875"/>
            <a:ext cx="708848" cy="369332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=4.03</a:t>
            </a:r>
          </a:p>
        </p:txBody>
      </p:sp>
      <p:sp>
        <p:nvSpPr>
          <p:cNvPr id="16" name="Footer Placeholder 5">
            <a:extLst>
              <a:ext uri="{FF2B5EF4-FFF2-40B4-BE49-F238E27FC236}">
                <a16:creationId xmlns:a16="http://schemas.microsoft.com/office/drawing/2014/main" id="{09AE1DD6-3832-4648-92FF-5560975FC6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96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057088-B8D5-F347-8350-2DFAB51DB8CE}"/>
              </a:ext>
            </a:extLst>
          </p:cNvPr>
          <p:cNvSpPr txBox="1"/>
          <p:nvPr/>
        </p:nvSpPr>
        <p:spPr>
          <a:xfrm>
            <a:off x="7823834" y="1664193"/>
            <a:ext cx="7319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ROOT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3D83CBF-9523-364B-9D90-246B5F626CBA}"/>
              </a:ext>
            </a:extLst>
          </p:cNvPr>
          <p:cNvSpPr txBox="1"/>
          <p:nvPr/>
        </p:nvSpPr>
        <p:spPr>
          <a:xfrm>
            <a:off x="5868688" y="1664193"/>
            <a:ext cx="787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MEAN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DA9DB7D-EBDB-0841-B41E-6AED61445CFA}"/>
              </a:ext>
            </a:extLst>
          </p:cNvPr>
          <p:cNvSpPr txBox="1"/>
          <p:nvPr/>
        </p:nvSpPr>
        <p:spPr>
          <a:xfrm>
            <a:off x="3929679" y="1664193"/>
            <a:ext cx="1124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SQUARED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C1C5549-F28C-B54C-9215-B7DF0E2F8C70}"/>
              </a:ext>
            </a:extLst>
          </p:cNvPr>
          <p:cNvSpPr txBox="1"/>
          <p:nvPr/>
        </p:nvSpPr>
        <p:spPr>
          <a:xfrm>
            <a:off x="2949245" y="1664193"/>
            <a:ext cx="839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ERROR</a:t>
            </a:r>
          </a:p>
        </p:txBody>
      </p:sp>
    </p:spTree>
    <p:extLst>
      <p:ext uri="{BB962C8B-B14F-4D97-AF65-F5344CB8AC3E}">
        <p14:creationId xmlns:p14="http://schemas.microsoft.com/office/powerpoint/2010/main" val="20117402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50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6" name="Object 5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33375" y="1174191"/>
            <a:ext cx="2708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MAE-</a:t>
            </a:r>
            <a:r>
              <a:rPr lang="en-US" dirty="0"/>
              <a:t> Mean Absolute Error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28587" y="5698988"/>
            <a:ext cx="8886825" cy="369332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Instead of squaring error, take the absolute error.  Then take the average among those errors.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8580576"/>
              </p:ext>
            </p:extLst>
          </p:nvPr>
        </p:nvGraphicFramePr>
        <p:xfrm>
          <a:off x="314113" y="2354262"/>
          <a:ext cx="4403815" cy="1986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3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213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85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3993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Actual Values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Predicted/Forecasted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Errors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Absolute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0" name="Isosceles Triangle 9"/>
          <p:cNvSpPr/>
          <p:nvPr/>
        </p:nvSpPr>
        <p:spPr>
          <a:xfrm rot="5400000">
            <a:off x="5761442" y="3175398"/>
            <a:ext cx="1864517" cy="371475"/>
          </a:xfrm>
          <a:prstGeom prst="triangle">
            <a:avLst/>
          </a:prstGeom>
          <a:solidFill>
            <a:schemeClr val="accent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6666334" y="2354262"/>
            <a:ext cx="2467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Mean of Absolute Errors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496058" y="3139162"/>
            <a:ext cx="998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6+4+3+2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899941" y="343375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672388" y="3971925"/>
            <a:ext cx="708848" cy="369332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=3.75</a:t>
            </a:r>
          </a:p>
        </p:txBody>
      </p:sp>
      <p:sp>
        <p:nvSpPr>
          <p:cNvPr id="18" name="Footer Placeholder 5">
            <a:extLst>
              <a:ext uri="{FF2B5EF4-FFF2-40B4-BE49-F238E27FC236}">
                <a16:creationId xmlns:a16="http://schemas.microsoft.com/office/drawing/2014/main" id="{37F973EE-3F9F-0B47-8496-24706EFE6A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96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BF39368-192E-8240-B2C8-6DEBFA2309BE}"/>
              </a:ext>
            </a:extLst>
          </p:cNvPr>
          <p:cNvSpPr txBox="1"/>
          <p:nvPr/>
        </p:nvSpPr>
        <p:spPr>
          <a:xfrm>
            <a:off x="7705083" y="1647125"/>
            <a:ext cx="787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MEAN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2CA023A-2467-8147-9D54-8383663A669D}"/>
              </a:ext>
            </a:extLst>
          </p:cNvPr>
          <p:cNvSpPr txBox="1"/>
          <p:nvPr/>
        </p:nvSpPr>
        <p:spPr>
          <a:xfrm>
            <a:off x="3653588" y="1647125"/>
            <a:ext cx="1187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ABSOLUTE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8D42807-C57F-114B-995A-E1EC02FF2734}"/>
              </a:ext>
            </a:extLst>
          </p:cNvPr>
          <p:cNvSpPr txBox="1"/>
          <p:nvPr/>
        </p:nvSpPr>
        <p:spPr>
          <a:xfrm>
            <a:off x="2798610" y="1647125"/>
            <a:ext cx="839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ERROR</a:t>
            </a:r>
          </a:p>
        </p:txBody>
      </p:sp>
    </p:spTree>
    <p:extLst>
      <p:ext uri="{BB962C8B-B14F-4D97-AF65-F5344CB8AC3E}">
        <p14:creationId xmlns:p14="http://schemas.microsoft.com/office/powerpoint/2010/main" val="19450007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26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6" name="Object 5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33375" y="1174191"/>
            <a:ext cx="39358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MAPE-</a:t>
            </a:r>
            <a:r>
              <a:rPr lang="en-US" dirty="0"/>
              <a:t> Mean Absolute Percentage Error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28600" y="5254153"/>
            <a:ext cx="8658225" cy="646331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Instead of squaring error, take the absolute error.  Then divide that by the </a:t>
            </a:r>
            <a:r>
              <a:rPr lang="en-US" b="1" u="sng" dirty="0">
                <a:solidFill>
                  <a:schemeClr val="bg1"/>
                </a:solidFill>
              </a:rPr>
              <a:t>forecast</a:t>
            </a:r>
            <a:r>
              <a:rPr lang="en-US" dirty="0">
                <a:solidFill>
                  <a:schemeClr val="bg1"/>
                </a:solidFill>
              </a:rPr>
              <a:t> value.  Lastly calculate a mean average of all the percentage errors. 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314113" y="2354262"/>
          <a:ext cx="5443751" cy="2514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3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213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85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3993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3993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Actual Values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Predicted/Forecasted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Errors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Absolute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As % of Forecast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=6/16 or </a:t>
                      </a:r>
                      <a:r>
                        <a:rPr lang="en-US" b="1" dirty="0"/>
                        <a:t>37%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=4/8 or </a:t>
                      </a:r>
                    </a:p>
                    <a:p>
                      <a:pPr algn="ctr"/>
                      <a:r>
                        <a:rPr lang="en-US" b="1" dirty="0"/>
                        <a:t>50%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=3/17 or </a:t>
                      </a:r>
                      <a:r>
                        <a:rPr lang="en-US" b="1" dirty="0"/>
                        <a:t>17%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=2/34 or </a:t>
                      </a:r>
                    </a:p>
                    <a:p>
                      <a:pPr algn="ctr"/>
                      <a:r>
                        <a:rPr lang="en-US" b="1" dirty="0"/>
                        <a:t>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0" name="Isosceles Triangle 9"/>
          <p:cNvSpPr/>
          <p:nvPr/>
        </p:nvSpPr>
        <p:spPr>
          <a:xfrm rot="5400000">
            <a:off x="5761442" y="3175398"/>
            <a:ext cx="1864517" cy="371475"/>
          </a:xfrm>
          <a:prstGeom prst="triangle">
            <a:avLst/>
          </a:prstGeom>
          <a:solidFill>
            <a:schemeClr val="accent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6980074" y="2440781"/>
            <a:ext cx="2163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Mean of Percentages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005644" y="3159918"/>
            <a:ext cx="2010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37%+50%+17%+5%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899941" y="343375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672388" y="3971925"/>
            <a:ext cx="873957" cy="369332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=27.7%</a:t>
            </a:r>
          </a:p>
        </p:txBody>
      </p:sp>
      <p:sp>
        <p:nvSpPr>
          <p:cNvPr id="18" name="Footer Placeholder 5">
            <a:extLst>
              <a:ext uri="{FF2B5EF4-FFF2-40B4-BE49-F238E27FC236}">
                <a16:creationId xmlns:a16="http://schemas.microsoft.com/office/drawing/2014/main" id="{37F973EE-3F9F-0B47-8496-24706EFE6A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96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BF39368-192E-8240-B2C8-6DEBFA2309BE}"/>
              </a:ext>
            </a:extLst>
          </p:cNvPr>
          <p:cNvSpPr txBox="1"/>
          <p:nvPr/>
        </p:nvSpPr>
        <p:spPr>
          <a:xfrm>
            <a:off x="7705083" y="1647125"/>
            <a:ext cx="787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MEAN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2CA023A-2467-8147-9D54-8383663A669D}"/>
              </a:ext>
            </a:extLst>
          </p:cNvPr>
          <p:cNvSpPr txBox="1"/>
          <p:nvPr/>
        </p:nvSpPr>
        <p:spPr>
          <a:xfrm>
            <a:off x="3653588" y="1647125"/>
            <a:ext cx="1187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ABSOLUTE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806DB6D-F1A1-6F41-B598-E2E386F5FF96}"/>
              </a:ext>
            </a:extLst>
          </p:cNvPr>
          <p:cNvSpPr txBox="1"/>
          <p:nvPr/>
        </p:nvSpPr>
        <p:spPr>
          <a:xfrm>
            <a:off x="4983405" y="1647125"/>
            <a:ext cx="544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PCT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8D42807-C57F-114B-995A-E1EC02FF2734}"/>
              </a:ext>
            </a:extLst>
          </p:cNvPr>
          <p:cNvSpPr txBox="1"/>
          <p:nvPr/>
        </p:nvSpPr>
        <p:spPr>
          <a:xfrm>
            <a:off x="2798610" y="1647125"/>
            <a:ext cx="839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ERROR</a:t>
            </a:r>
          </a:p>
        </p:txBody>
      </p:sp>
    </p:spTree>
    <p:extLst>
      <p:ext uri="{BB962C8B-B14F-4D97-AF65-F5344CB8AC3E}">
        <p14:creationId xmlns:p14="http://schemas.microsoft.com/office/powerpoint/2010/main" val="12542322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4/8/21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Practice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34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98764" y="1346662"/>
            <a:ext cx="41574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/>
              <a:t>Open </a:t>
            </a:r>
            <a:r>
              <a:rPr lang="en-US" sz="2800" b="1" u="sng" dirty="0" err="1"/>
              <a:t>B_Text_Regression.R</a:t>
            </a:r>
            <a:endParaRPr lang="en-US" sz="2800" b="1" u="sng" dirty="0"/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92D6A1ED-B4E3-0940-A125-9241151B7A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96</a:t>
            </a:r>
          </a:p>
        </p:txBody>
      </p:sp>
    </p:spTree>
    <p:extLst>
      <p:ext uri="{BB962C8B-B14F-4D97-AF65-F5344CB8AC3E}">
        <p14:creationId xmlns:p14="http://schemas.microsoft.com/office/powerpoint/2010/main" val="6296346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4/8/21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Explanatory Vs Predictive Modeling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35</a:t>
            </a:fld>
            <a:endParaRPr lang="en-US"/>
          </a:p>
        </p:txBody>
      </p:sp>
      <p:pic>
        <p:nvPicPr>
          <p:cNvPr id="19458" name="Picture 2" descr="Image result for rivalry me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8189" y="2106527"/>
            <a:ext cx="4606620" cy="3196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28338" y="2054850"/>
            <a:ext cx="388670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Make sure you understand the point of your project</a:t>
            </a:r>
          </a:p>
          <a:p>
            <a:pPr algn="ctr"/>
            <a:r>
              <a:rPr lang="en-US" dirty="0"/>
              <a:t>(explanatory or predictive)</a:t>
            </a:r>
          </a:p>
          <a:p>
            <a:pPr algn="ctr"/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 leaders want to understand a phenomena?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 leaders want to make accurate predictions about the future?</a:t>
            </a:r>
          </a:p>
        </p:txBody>
      </p:sp>
      <p:sp>
        <p:nvSpPr>
          <p:cNvPr id="7" name="Rectangle 6"/>
          <p:cNvSpPr/>
          <p:nvPr/>
        </p:nvSpPr>
        <p:spPr>
          <a:xfrm>
            <a:off x="99750" y="4355869"/>
            <a:ext cx="4139738" cy="465513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This impacts how you evaluate the model and even what variables you choose.</a:t>
            </a:r>
          </a:p>
        </p:txBody>
      </p:sp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121D1001-942F-294E-B190-F0498FEF4F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96</a:t>
            </a:r>
          </a:p>
        </p:txBody>
      </p:sp>
    </p:spTree>
    <p:extLst>
      <p:ext uri="{BB962C8B-B14F-4D97-AF65-F5344CB8AC3E}">
        <p14:creationId xmlns:p14="http://schemas.microsoft.com/office/powerpoint/2010/main" val="5558468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3EBAA52-D749-D54B-A972-20EB132CCE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4/8/21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AB75F9C-3423-4142-87AD-B13C1001A0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8515350" cy="591477"/>
          </a:xfrm>
        </p:spPr>
        <p:txBody>
          <a:bodyPr/>
          <a:lstStyle/>
          <a:p>
            <a:r>
              <a:rPr lang="en-US" dirty="0"/>
              <a:t>If you don’t need explanations…you could try LSA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1F03F4-5B54-3944-BFFA-4236B94950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590D7E-73E8-8B46-A674-FE55692650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9122A5-2F89-E243-BBB9-0B1BF46EEBDC}"/>
              </a:ext>
            </a:extLst>
          </p:cNvPr>
          <p:cNvSpPr txBox="1"/>
          <p:nvPr/>
        </p:nvSpPr>
        <p:spPr>
          <a:xfrm>
            <a:off x="393412" y="1925053"/>
            <a:ext cx="38642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Quick review of LSA…the cousin of PCA.</a:t>
            </a:r>
          </a:p>
        </p:txBody>
      </p:sp>
      <p:pic>
        <p:nvPicPr>
          <p:cNvPr id="24578" name="Picture 2" descr="Blog Archives - Pulp &amp; Deckle portland's papermaking studio">
            <a:extLst>
              <a:ext uri="{FF2B5EF4-FFF2-40B4-BE49-F238E27FC236}">
                <a16:creationId xmlns:a16="http://schemas.microsoft.com/office/drawing/2014/main" id="{BEF1CF3D-CB8B-D041-BE2E-A2C983D4E7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1327" y="1683752"/>
            <a:ext cx="3490495" cy="3490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703125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CAE4BAB-CB66-A94D-A782-E24E723F22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4/8/21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37E55FF-D0F5-F342-9741-63005B2F5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Latent Semantic Analysis…cousin of PCA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B4E302-66AC-3246-9AFF-7DBBBF305F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48682B-49BD-9F4B-8CFB-B46CAAD920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290FF7-652B-4475-AEAB-8B1A5D23AE09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7555FA-8C87-0143-A946-6DC68B5DEFE5}"/>
              </a:ext>
            </a:extLst>
          </p:cNvPr>
          <p:cNvSpPr txBox="1"/>
          <p:nvPr/>
        </p:nvSpPr>
        <p:spPr>
          <a:xfrm>
            <a:off x="429439" y="1465730"/>
            <a:ext cx="72987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 statistics PCA – Principal Component Analysis</a:t>
            </a:r>
          </a:p>
          <a:p>
            <a:r>
              <a:rPr lang="en-US" dirty="0"/>
              <a:t>	</a:t>
            </a:r>
            <a:r>
              <a:rPr lang="en-US" sz="1400" dirty="0"/>
              <a:t>High dimensional data can be approximated by “singular value decomposition” (SVD)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8358200-D15C-0245-BF2A-3D3A0B20DB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264" y="2585163"/>
            <a:ext cx="3991242" cy="2426675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6D6E262-E1C9-794B-8AA6-8A4CA129DA3F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36564B9-D8B7-7A4E-B334-BE8AE460E5EE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376629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CAE4BAB-CB66-A94D-A782-E24E723F22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4/8/21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37E55FF-D0F5-F342-9741-63005B2F5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Latent Semantic Analysis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B4E302-66AC-3246-9AFF-7DBBBF305F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48682B-49BD-9F4B-8CFB-B46CAAD920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290FF7-652B-4475-AEAB-8B1A5D23AE09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7555FA-8C87-0143-A946-6DC68B5DEFE5}"/>
              </a:ext>
            </a:extLst>
          </p:cNvPr>
          <p:cNvSpPr txBox="1"/>
          <p:nvPr/>
        </p:nvSpPr>
        <p:spPr>
          <a:xfrm>
            <a:off x="147050" y="1492626"/>
            <a:ext cx="88624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text LSA – Latent Semantic Analysis</a:t>
            </a:r>
          </a:p>
          <a:p>
            <a:r>
              <a:rPr lang="en-US" dirty="0"/>
              <a:t>	</a:t>
            </a:r>
            <a:r>
              <a:rPr lang="en-US" sz="1400" dirty="0"/>
              <a:t>High dimensional data (text values) can be approximated </a:t>
            </a:r>
            <a:r>
              <a:rPr lang="en-US" sz="1400" dirty="0">
                <a:highlight>
                  <a:srgbClr val="FFFF00"/>
                </a:highlight>
              </a:rPr>
              <a:t>by “singular value decomposition” (SVD)</a:t>
            </a:r>
            <a:endParaRPr lang="en-US" dirty="0">
              <a:highlight>
                <a:srgbClr val="FFFF00"/>
              </a:highlight>
            </a:endParaRP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3D3C556D-3037-6448-A809-136D4A32467C}"/>
              </a:ext>
            </a:extLst>
          </p:cNvPr>
          <p:cNvGraphicFramePr>
            <a:graphicFrameLocks noGrp="1"/>
          </p:cNvGraphicFramePr>
          <p:nvPr/>
        </p:nvGraphicFramePr>
        <p:xfrm>
          <a:off x="565213" y="2713429"/>
          <a:ext cx="2476500" cy="1993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5500">
                  <a:extLst>
                    <a:ext uri="{9D8B030D-6E8A-4147-A177-3AD203B41FA5}">
                      <a16:colId xmlns:a16="http://schemas.microsoft.com/office/drawing/2014/main" val="3495515670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2988364203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2382539213"/>
                    </a:ext>
                  </a:extLst>
                </a:gridCol>
              </a:tblGrid>
              <a:tr h="3175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u="none" strike="noStrike">
                          <a:effectLst/>
                        </a:rPr>
                        <a:t> 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350" u="none" strike="noStrike">
                          <a:effectLst/>
                        </a:rPr>
                        <a:t>Doc1</a:t>
                      </a:r>
                      <a:endParaRPr lang="en-US" sz="13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350" u="none" strike="noStrike">
                          <a:effectLst/>
                        </a:rPr>
                        <a:t>Doc2</a:t>
                      </a:r>
                      <a:endParaRPr lang="en-US" sz="13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2353340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350" u="none" strike="noStrike">
                          <a:effectLst/>
                        </a:rPr>
                        <a:t>TermA</a:t>
                      </a:r>
                      <a:endParaRPr lang="en-US" sz="135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350" u="none" strike="noStrike">
                          <a:effectLst/>
                        </a:rPr>
                        <a:t>10</a:t>
                      </a:r>
                      <a:endParaRPr lang="en-US" sz="13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350" u="none" strike="noStrike">
                          <a:effectLst/>
                        </a:rPr>
                        <a:t>6</a:t>
                      </a:r>
                      <a:endParaRPr lang="en-US" sz="13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42724320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350" u="none" strike="noStrike">
                          <a:effectLst/>
                        </a:rPr>
                        <a:t>TermB</a:t>
                      </a:r>
                      <a:endParaRPr lang="en-US" sz="135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350" u="none" strike="noStrike">
                          <a:effectLst/>
                        </a:rPr>
                        <a:t>11</a:t>
                      </a:r>
                      <a:endParaRPr lang="en-US" sz="13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350" u="none" strike="noStrike">
                          <a:effectLst/>
                        </a:rPr>
                        <a:t>4</a:t>
                      </a:r>
                      <a:endParaRPr lang="en-US" sz="13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99549813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350" u="none" strike="noStrike">
                          <a:effectLst/>
                        </a:rPr>
                        <a:t>TermC</a:t>
                      </a:r>
                      <a:endParaRPr lang="en-US" sz="135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350" u="none" strike="noStrike">
                          <a:effectLst/>
                        </a:rPr>
                        <a:t>8</a:t>
                      </a:r>
                      <a:endParaRPr lang="en-US" sz="13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350" u="none" strike="noStrike">
                          <a:effectLst/>
                        </a:rPr>
                        <a:t>5</a:t>
                      </a:r>
                      <a:endParaRPr lang="en-US" sz="13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77115850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350" u="none" strike="noStrike">
                          <a:effectLst/>
                        </a:rPr>
                        <a:t>TermD</a:t>
                      </a:r>
                      <a:endParaRPr lang="en-US" sz="135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350" u="none" strike="noStrike">
                          <a:effectLst/>
                        </a:rPr>
                        <a:t>3</a:t>
                      </a:r>
                      <a:endParaRPr lang="en-US" sz="13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350" u="none" strike="noStrike">
                          <a:effectLst/>
                        </a:rPr>
                        <a:t>3</a:t>
                      </a:r>
                      <a:endParaRPr lang="en-US" sz="13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6866773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350" u="none" strike="noStrike">
                          <a:effectLst/>
                        </a:rPr>
                        <a:t>TermE</a:t>
                      </a:r>
                      <a:endParaRPr lang="en-US" sz="135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350" u="none" strike="noStrike">
                          <a:effectLst/>
                        </a:rPr>
                        <a:t>2</a:t>
                      </a:r>
                      <a:endParaRPr lang="en-US" sz="13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350" u="none" strike="noStrike">
                          <a:effectLst/>
                        </a:rPr>
                        <a:t>2.8</a:t>
                      </a:r>
                      <a:endParaRPr lang="en-US" sz="13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68187717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350" u="none" strike="noStrike">
                          <a:effectLst/>
                        </a:rPr>
                        <a:t>TermF</a:t>
                      </a:r>
                      <a:endParaRPr lang="en-US" sz="135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350" u="none" strike="noStrike">
                          <a:effectLst/>
                        </a:rPr>
                        <a:t>1</a:t>
                      </a:r>
                      <a:endParaRPr lang="en-US" sz="13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350" u="none" strike="noStrike" dirty="0">
                          <a:effectLst/>
                        </a:rPr>
                        <a:t>1</a:t>
                      </a:r>
                      <a:endParaRPr lang="en-US" sz="13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6701664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35873AEB-0B28-354F-9F98-803D0D335B98}"/>
              </a:ext>
            </a:extLst>
          </p:cNvPr>
          <p:cNvSpPr txBox="1"/>
          <p:nvPr/>
        </p:nvSpPr>
        <p:spPr>
          <a:xfrm>
            <a:off x="509286" y="4907666"/>
            <a:ext cx="14628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Doc1 Avg: 5.8</a:t>
            </a:r>
          </a:p>
          <a:p>
            <a:r>
              <a:rPr lang="en-US" dirty="0"/>
              <a:t>Doc2 Avg: 3.6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E783D2F-2FD0-2446-BD20-8A677A1BF0A8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3EA66E8-ABF2-A948-90D9-05CE23703A74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0976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CAE4BAB-CB66-A94D-A782-E24E723F22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4/8/21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37E55FF-D0F5-F342-9741-63005B2F5B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60951"/>
            <a:ext cx="9144000" cy="591477"/>
          </a:xfrm>
        </p:spPr>
        <p:txBody>
          <a:bodyPr/>
          <a:lstStyle/>
          <a:p>
            <a:r>
              <a:rPr lang="en-US" sz="2800" dirty="0"/>
              <a:t>Plot the data in 2D space.  In reality, text has higher dimensions.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B4E302-66AC-3246-9AFF-7DBBBF305F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48682B-49BD-9F4B-8CFB-B46CAAD920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290FF7-652B-4475-AEAB-8B1A5D23AE09}" type="slidenum">
              <a:rPr lang="en-US" smtClean="0"/>
              <a:pPr/>
              <a:t>39</a:t>
            </a:fld>
            <a:endParaRPr lang="en-US" dirty="0"/>
          </a:p>
        </p:txBody>
      </p:sp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B61FF596-9999-564D-94AC-030D518ED62D}"/>
              </a:ext>
            </a:extLst>
          </p:cNvPr>
          <p:cNvGraphicFramePr>
            <a:graphicFrameLocks/>
          </p:cNvGraphicFramePr>
          <p:nvPr/>
        </p:nvGraphicFramePr>
        <p:xfrm>
          <a:off x="942980" y="2602835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Triangle 7">
            <a:extLst>
              <a:ext uri="{FF2B5EF4-FFF2-40B4-BE49-F238E27FC236}">
                <a16:creationId xmlns:a16="http://schemas.microsoft.com/office/drawing/2014/main" id="{E143ED17-AD8C-9847-8E95-86A32FABB900}"/>
              </a:ext>
            </a:extLst>
          </p:cNvPr>
          <p:cNvSpPr/>
          <p:nvPr/>
        </p:nvSpPr>
        <p:spPr>
          <a:xfrm>
            <a:off x="3102014" y="5011838"/>
            <a:ext cx="115747" cy="138896"/>
          </a:xfrm>
          <a:prstGeom prst="triangl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riangle 11">
            <a:extLst>
              <a:ext uri="{FF2B5EF4-FFF2-40B4-BE49-F238E27FC236}">
                <a16:creationId xmlns:a16="http://schemas.microsoft.com/office/drawing/2014/main" id="{4283E8F8-010D-0047-8B7D-E0C279789BFA}"/>
              </a:ext>
            </a:extLst>
          </p:cNvPr>
          <p:cNvSpPr/>
          <p:nvPr/>
        </p:nvSpPr>
        <p:spPr>
          <a:xfrm rot="5400000">
            <a:off x="1101524" y="3763699"/>
            <a:ext cx="115747" cy="138896"/>
          </a:xfrm>
          <a:prstGeom prst="triangl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Multiply 12">
            <a:extLst>
              <a:ext uri="{FF2B5EF4-FFF2-40B4-BE49-F238E27FC236}">
                <a16:creationId xmlns:a16="http://schemas.microsoft.com/office/drawing/2014/main" id="{200BF1CF-8D19-304C-9F93-0E4A07228553}"/>
              </a:ext>
            </a:extLst>
          </p:cNvPr>
          <p:cNvSpPr/>
          <p:nvPr/>
        </p:nvSpPr>
        <p:spPr>
          <a:xfrm>
            <a:off x="2974692" y="3715474"/>
            <a:ext cx="277793" cy="254643"/>
          </a:xfrm>
          <a:prstGeom prst="mathMultiply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ABCBAE-E720-194B-B4E5-C81F4AF5A95C}"/>
              </a:ext>
            </a:extLst>
          </p:cNvPr>
          <p:cNvSpPr txBox="1"/>
          <p:nvPr/>
        </p:nvSpPr>
        <p:spPr>
          <a:xfrm>
            <a:off x="2824223" y="5382227"/>
            <a:ext cx="663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Doc1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7AF6401-8FB2-E649-9EEF-DC6B7A94232C}"/>
              </a:ext>
            </a:extLst>
          </p:cNvPr>
          <p:cNvSpPr txBox="1"/>
          <p:nvPr/>
        </p:nvSpPr>
        <p:spPr>
          <a:xfrm>
            <a:off x="210274" y="3636379"/>
            <a:ext cx="663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Doc2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33FF74A-E85C-804B-BD6F-A6BE491A7A62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2448FFD-3C1F-AB4F-851B-3A9138EA58D6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8254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2" grpId="0" animBg="1"/>
      <p:bldP spid="1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le 1"/>
          <p:cNvSpPr>
            <a:spLocks noGrp="1"/>
          </p:cNvSpPr>
          <p:nvPr>
            <p:ph type="title" idx="4294967295"/>
          </p:nvPr>
        </p:nvSpPr>
        <p:spPr>
          <a:xfrm>
            <a:off x="914400" y="274638"/>
            <a:ext cx="7772400" cy="1143000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en-US" altLang="en-US"/>
              <a:t>100% fit – not useful for </a:t>
            </a:r>
            <a:r>
              <a:rPr lang="en-US" altLang="en-US" u="sng"/>
              <a:t>new</a:t>
            </a:r>
            <a:r>
              <a:rPr lang="en-US" altLang="en-US"/>
              <a:t> data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4294967295"/>
          </p:nvPr>
        </p:nvGraphicFramePr>
        <p:xfrm>
          <a:off x="914400" y="1447800"/>
          <a:ext cx="7772400" cy="4572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7F7973B9-1E6D-9746-A569-BB17FC50E6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96</a:t>
            </a:r>
          </a:p>
        </p:txBody>
      </p:sp>
    </p:spTree>
    <p:extLst>
      <p:ext uri="{BB962C8B-B14F-4D97-AF65-F5344CB8AC3E}">
        <p14:creationId xmlns:p14="http://schemas.microsoft.com/office/powerpoint/2010/main" val="427384030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CAE4BAB-CB66-A94D-A782-E24E723F22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4/8/21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37E55FF-D0F5-F342-9741-63005B2F5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Shift the origin to the average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B4E302-66AC-3246-9AFF-7DBBBF305F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48682B-49BD-9F4B-8CFB-B46CAAD920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290FF7-652B-4475-AEAB-8B1A5D23AE09}" type="slidenum">
              <a:rPr lang="en-US" smtClean="0"/>
              <a:pPr/>
              <a:t>40</a:t>
            </a:fld>
            <a:endParaRPr lang="en-US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1F0C719-5104-E94F-91D6-D48BB0565339}"/>
              </a:ext>
            </a:extLst>
          </p:cNvPr>
          <p:cNvGrpSpPr/>
          <p:nvPr/>
        </p:nvGrpSpPr>
        <p:grpSpPr>
          <a:xfrm>
            <a:off x="208344" y="2743200"/>
            <a:ext cx="5636871" cy="3090441"/>
            <a:chOff x="208344" y="2743200"/>
            <a:chExt cx="5636871" cy="3090441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4D8BB1B-9E69-844E-BE5E-CC066E28984F}"/>
                </a:ext>
              </a:extLst>
            </p:cNvPr>
            <p:cNvCxnSpPr/>
            <p:nvPr/>
          </p:nvCxnSpPr>
          <p:spPr>
            <a:xfrm>
              <a:off x="1192192" y="2743200"/>
              <a:ext cx="0" cy="309044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D22CDFB0-8095-2B4A-8587-B90C57716B77}"/>
                </a:ext>
              </a:extLst>
            </p:cNvPr>
            <p:cNvCxnSpPr/>
            <p:nvPr/>
          </p:nvCxnSpPr>
          <p:spPr>
            <a:xfrm>
              <a:off x="208344" y="5046563"/>
              <a:ext cx="563687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0719C02-CF59-FB44-9E5A-D8945E57E3E4}"/>
              </a:ext>
            </a:extLst>
          </p:cNvPr>
          <p:cNvGrpSpPr/>
          <p:nvPr/>
        </p:nvGrpSpPr>
        <p:grpSpPr>
          <a:xfrm>
            <a:off x="1460339" y="2976625"/>
            <a:ext cx="3588152" cy="1782499"/>
            <a:chOff x="1460339" y="2976625"/>
            <a:chExt cx="3588152" cy="1782499"/>
          </a:xfrm>
        </p:grpSpPr>
        <p:sp>
          <p:nvSpPr>
            <p:cNvPr id="13" name="Multiply 12">
              <a:extLst>
                <a:ext uri="{FF2B5EF4-FFF2-40B4-BE49-F238E27FC236}">
                  <a16:creationId xmlns:a16="http://schemas.microsoft.com/office/drawing/2014/main" id="{200BF1CF-8D19-304C-9F93-0E4A07228553}"/>
                </a:ext>
              </a:extLst>
            </p:cNvPr>
            <p:cNvSpPr/>
            <p:nvPr/>
          </p:nvSpPr>
          <p:spPr>
            <a:xfrm>
              <a:off x="2974692" y="3715474"/>
              <a:ext cx="277793" cy="254643"/>
            </a:xfrm>
            <a:prstGeom prst="mathMultiply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8AC32E21-BFB7-E941-91F5-A0029C431C2C}"/>
                </a:ext>
              </a:extLst>
            </p:cNvPr>
            <p:cNvSpPr/>
            <p:nvPr/>
          </p:nvSpPr>
          <p:spPr>
            <a:xfrm>
              <a:off x="1805651" y="4051139"/>
              <a:ext cx="138896" cy="138896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6BAFA32D-4E12-0544-93E2-394B8609D350}"/>
                </a:ext>
              </a:extLst>
            </p:cNvPr>
            <p:cNvSpPr/>
            <p:nvPr/>
          </p:nvSpPr>
          <p:spPr>
            <a:xfrm>
              <a:off x="2143247" y="3983619"/>
              <a:ext cx="138896" cy="138896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7B50413-296C-9C42-A95F-1E3890320B94}"/>
                </a:ext>
              </a:extLst>
            </p:cNvPr>
            <p:cNvSpPr/>
            <p:nvPr/>
          </p:nvSpPr>
          <p:spPr>
            <a:xfrm>
              <a:off x="1460339" y="4620228"/>
              <a:ext cx="138896" cy="138896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93233F86-7C36-6147-A079-8918483CD66F}"/>
                </a:ext>
              </a:extLst>
            </p:cNvPr>
            <p:cNvSpPr/>
            <p:nvPr/>
          </p:nvSpPr>
          <p:spPr>
            <a:xfrm>
              <a:off x="3867872" y="3312284"/>
              <a:ext cx="138896" cy="138896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0BE9EAAC-85E0-B84E-A184-15B4F1614507}"/>
                </a:ext>
              </a:extLst>
            </p:cNvPr>
            <p:cNvSpPr/>
            <p:nvPr/>
          </p:nvSpPr>
          <p:spPr>
            <a:xfrm>
              <a:off x="4909595" y="3647951"/>
              <a:ext cx="138896" cy="138896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D7E7B567-941C-314E-9142-3E4706DDFF1D}"/>
                </a:ext>
              </a:extLst>
            </p:cNvPr>
            <p:cNvSpPr/>
            <p:nvPr/>
          </p:nvSpPr>
          <p:spPr>
            <a:xfrm>
              <a:off x="4539204" y="2976625"/>
              <a:ext cx="138896" cy="138896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9D142FA-2D19-3648-AE2B-7B70822E51A1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816B604-99CC-BC49-A863-5D64F8E43D1B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191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-1.48148E-6 L 0.21094 -0.1763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538" y="-88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CAE4BAB-CB66-A94D-A782-E24E723F22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4/8/21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37E55FF-D0F5-F342-9741-63005B2F5B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9144000" cy="591477"/>
          </a:xfrm>
        </p:spPr>
        <p:txBody>
          <a:bodyPr/>
          <a:lstStyle/>
          <a:p>
            <a:r>
              <a:rPr lang="en-US" sz="2800" dirty="0"/>
              <a:t>Shifting the origin changes value but not relative position.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B4E302-66AC-3246-9AFF-7DBBBF305F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48682B-49BD-9F4B-8CFB-B46CAAD920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290FF7-652B-4475-AEAB-8B1A5D23AE09}" type="slidenum">
              <a:rPr lang="en-US" smtClean="0"/>
              <a:pPr/>
              <a:t>41</a:t>
            </a:fld>
            <a:endParaRPr lang="en-US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1F0C719-5104-E94F-91D6-D48BB0565339}"/>
              </a:ext>
            </a:extLst>
          </p:cNvPr>
          <p:cNvGrpSpPr/>
          <p:nvPr/>
        </p:nvGrpSpPr>
        <p:grpSpPr>
          <a:xfrm>
            <a:off x="659758" y="2384385"/>
            <a:ext cx="5636871" cy="3090441"/>
            <a:chOff x="-1261639" y="3588152"/>
            <a:chExt cx="5636871" cy="3090441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4D8BB1B-9E69-844E-BE5E-CC066E28984F}"/>
                </a:ext>
              </a:extLst>
            </p:cNvPr>
            <p:cNvCxnSpPr/>
            <p:nvPr/>
          </p:nvCxnSpPr>
          <p:spPr>
            <a:xfrm>
              <a:off x="1192192" y="3588152"/>
              <a:ext cx="0" cy="309044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D22CDFB0-8095-2B4A-8587-B90C57716B77}"/>
                </a:ext>
              </a:extLst>
            </p:cNvPr>
            <p:cNvCxnSpPr/>
            <p:nvPr/>
          </p:nvCxnSpPr>
          <p:spPr>
            <a:xfrm>
              <a:off x="-1261639" y="5046563"/>
              <a:ext cx="563687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0719C02-CF59-FB44-9E5A-D8945E57E3E4}"/>
              </a:ext>
            </a:extLst>
          </p:cNvPr>
          <p:cNvGrpSpPr/>
          <p:nvPr/>
        </p:nvGrpSpPr>
        <p:grpSpPr>
          <a:xfrm>
            <a:off x="1460339" y="2976625"/>
            <a:ext cx="3588152" cy="1782499"/>
            <a:chOff x="1460339" y="2976625"/>
            <a:chExt cx="3588152" cy="1782499"/>
          </a:xfrm>
        </p:grpSpPr>
        <p:sp>
          <p:nvSpPr>
            <p:cNvPr id="13" name="Multiply 12">
              <a:extLst>
                <a:ext uri="{FF2B5EF4-FFF2-40B4-BE49-F238E27FC236}">
                  <a16:creationId xmlns:a16="http://schemas.microsoft.com/office/drawing/2014/main" id="{200BF1CF-8D19-304C-9F93-0E4A07228553}"/>
                </a:ext>
              </a:extLst>
            </p:cNvPr>
            <p:cNvSpPr/>
            <p:nvPr/>
          </p:nvSpPr>
          <p:spPr>
            <a:xfrm>
              <a:off x="2974692" y="3715474"/>
              <a:ext cx="277793" cy="254643"/>
            </a:xfrm>
            <a:prstGeom prst="mathMultiply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8AC32E21-BFB7-E941-91F5-A0029C431C2C}"/>
                </a:ext>
              </a:extLst>
            </p:cNvPr>
            <p:cNvSpPr/>
            <p:nvPr/>
          </p:nvSpPr>
          <p:spPr>
            <a:xfrm>
              <a:off x="1805651" y="4051139"/>
              <a:ext cx="138896" cy="138896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6BAFA32D-4E12-0544-93E2-394B8609D350}"/>
                </a:ext>
              </a:extLst>
            </p:cNvPr>
            <p:cNvSpPr/>
            <p:nvPr/>
          </p:nvSpPr>
          <p:spPr>
            <a:xfrm>
              <a:off x="2143247" y="3983619"/>
              <a:ext cx="138896" cy="138896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7B50413-296C-9C42-A95F-1E3890320B94}"/>
                </a:ext>
              </a:extLst>
            </p:cNvPr>
            <p:cNvSpPr/>
            <p:nvPr/>
          </p:nvSpPr>
          <p:spPr>
            <a:xfrm>
              <a:off x="1460339" y="4620228"/>
              <a:ext cx="138896" cy="138896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93233F86-7C36-6147-A079-8918483CD66F}"/>
                </a:ext>
              </a:extLst>
            </p:cNvPr>
            <p:cNvSpPr/>
            <p:nvPr/>
          </p:nvSpPr>
          <p:spPr>
            <a:xfrm>
              <a:off x="3867872" y="3312284"/>
              <a:ext cx="138896" cy="138896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0BE9EAAC-85E0-B84E-A184-15B4F1614507}"/>
                </a:ext>
              </a:extLst>
            </p:cNvPr>
            <p:cNvSpPr/>
            <p:nvPr/>
          </p:nvSpPr>
          <p:spPr>
            <a:xfrm>
              <a:off x="4909595" y="3647951"/>
              <a:ext cx="138896" cy="138896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D7E7B567-941C-314E-9142-3E4706DDFF1D}"/>
                </a:ext>
              </a:extLst>
            </p:cNvPr>
            <p:cNvSpPr/>
            <p:nvPr/>
          </p:nvSpPr>
          <p:spPr>
            <a:xfrm>
              <a:off x="4539204" y="2976625"/>
              <a:ext cx="138896" cy="138896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1027F6E-B6B2-944D-81F0-628E9A12DD8E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F0ED28B-365D-CA4E-9FE1-A018170F36F4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234053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CAE4BAB-CB66-A94D-A782-E24E723F22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4/8/21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37E55FF-D0F5-F342-9741-63005B2F5B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2057"/>
            <a:ext cx="9144000" cy="591477"/>
          </a:xfrm>
        </p:spPr>
        <p:txBody>
          <a:bodyPr/>
          <a:lstStyle/>
          <a:p>
            <a:r>
              <a:rPr lang="en-US" sz="2800" dirty="0"/>
              <a:t>PCA “fits” a line going through the origin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B4E302-66AC-3246-9AFF-7DBBBF305F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48682B-49BD-9F4B-8CFB-B46CAAD920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290FF7-652B-4475-AEAB-8B1A5D23AE09}" type="slidenum">
              <a:rPr lang="en-US" smtClean="0"/>
              <a:pPr/>
              <a:t>42</a:t>
            </a:fld>
            <a:endParaRPr lang="en-US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1F0C719-5104-E94F-91D6-D48BB0565339}"/>
              </a:ext>
            </a:extLst>
          </p:cNvPr>
          <p:cNvGrpSpPr/>
          <p:nvPr/>
        </p:nvGrpSpPr>
        <p:grpSpPr>
          <a:xfrm>
            <a:off x="659758" y="2384385"/>
            <a:ext cx="5636871" cy="3090441"/>
            <a:chOff x="-1261639" y="3588152"/>
            <a:chExt cx="5636871" cy="3090441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4D8BB1B-9E69-844E-BE5E-CC066E28984F}"/>
                </a:ext>
              </a:extLst>
            </p:cNvPr>
            <p:cNvCxnSpPr/>
            <p:nvPr/>
          </p:nvCxnSpPr>
          <p:spPr>
            <a:xfrm>
              <a:off x="1192192" y="3588152"/>
              <a:ext cx="0" cy="309044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D22CDFB0-8095-2B4A-8587-B90C57716B77}"/>
                </a:ext>
              </a:extLst>
            </p:cNvPr>
            <p:cNvCxnSpPr/>
            <p:nvPr/>
          </p:nvCxnSpPr>
          <p:spPr>
            <a:xfrm>
              <a:off x="-1261639" y="5046563"/>
              <a:ext cx="563687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0719C02-CF59-FB44-9E5A-D8945E57E3E4}"/>
              </a:ext>
            </a:extLst>
          </p:cNvPr>
          <p:cNvGrpSpPr/>
          <p:nvPr/>
        </p:nvGrpSpPr>
        <p:grpSpPr>
          <a:xfrm>
            <a:off x="1460339" y="2976625"/>
            <a:ext cx="3588152" cy="1782499"/>
            <a:chOff x="1460339" y="2976625"/>
            <a:chExt cx="3588152" cy="1782499"/>
          </a:xfrm>
        </p:grpSpPr>
        <p:sp>
          <p:nvSpPr>
            <p:cNvPr id="13" name="Multiply 12">
              <a:extLst>
                <a:ext uri="{FF2B5EF4-FFF2-40B4-BE49-F238E27FC236}">
                  <a16:creationId xmlns:a16="http://schemas.microsoft.com/office/drawing/2014/main" id="{200BF1CF-8D19-304C-9F93-0E4A07228553}"/>
                </a:ext>
              </a:extLst>
            </p:cNvPr>
            <p:cNvSpPr/>
            <p:nvPr/>
          </p:nvSpPr>
          <p:spPr>
            <a:xfrm>
              <a:off x="2974692" y="3715474"/>
              <a:ext cx="277793" cy="254643"/>
            </a:xfrm>
            <a:prstGeom prst="mathMultiply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8AC32E21-BFB7-E941-91F5-A0029C431C2C}"/>
                </a:ext>
              </a:extLst>
            </p:cNvPr>
            <p:cNvSpPr/>
            <p:nvPr/>
          </p:nvSpPr>
          <p:spPr>
            <a:xfrm>
              <a:off x="1805651" y="4051139"/>
              <a:ext cx="138896" cy="138896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6BAFA32D-4E12-0544-93E2-394B8609D350}"/>
                </a:ext>
              </a:extLst>
            </p:cNvPr>
            <p:cNvSpPr/>
            <p:nvPr/>
          </p:nvSpPr>
          <p:spPr>
            <a:xfrm>
              <a:off x="2143247" y="3983619"/>
              <a:ext cx="138896" cy="138896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7B50413-296C-9C42-A95F-1E3890320B94}"/>
                </a:ext>
              </a:extLst>
            </p:cNvPr>
            <p:cNvSpPr/>
            <p:nvPr/>
          </p:nvSpPr>
          <p:spPr>
            <a:xfrm>
              <a:off x="1460339" y="4620228"/>
              <a:ext cx="138896" cy="138896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93233F86-7C36-6147-A079-8918483CD66F}"/>
                </a:ext>
              </a:extLst>
            </p:cNvPr>
            <p:cNvSpPr/>
            <p:nvPr/>
          </p:nvSpPr>
          <p:spPr>
            <a:xfrm>
              <a:off x="3867872" y="3312284"/>
              <a:ext cx="138896" cy="138896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0BE9EAAC-85E0-B84E-A184-15B4F1614507}"/>
                </a:ext>
              </a:extLst>
            </p:cNvPr>
            <p:cNvSpPr/>
            <p:nvPr/>
          </p:nvSpPr>
          <p:spPr>
            <a:xfrm>
              <a:off x="4909595" y="3647951"/>
              <a:ext cx="138896" cy="138896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D7E7B567-941C-314E-9142-3E4706DDFF1D}"/>
                </a:ext>
              </a:extLst>
            </p:cNvPr>
            <p:cNvSpPr/>
            <p:nvPr/>
          </p:nvSpPr>
          <p:spPr>
            <a:xfrm>
              <a:off x="4539204" y="2976625"/>
              <a:ext cx="138896" cy="138896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936BE81-48C2-2244-8CBB-416A5354BE7E}"/>
              </a:ext>
            </a:extLst>
          </p:cNvPr>
          <p:cNvCxnSpPr/>
          <p:nvPr/>
        </p:nvCxnSpPr>
        <p:spPr>
          <a:xfrm flipV="1">
            <a:off x="2627453" y="2569580"/>
            <a:ext cx="972274" cy="2511706"/>
          </a:xfrm>
          <a:prstGeom prst="line">
            <a:avLst/>
          </a:prstGeom>
          <a:ln w="38100">
            <a:solidFill>
              <a:srgbClr val="FFC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B7BFA3F-DD95-8A40-AF75-1CCB006CB8AE}"/>
              </a:ext>
            </a:extLst>
          </p:cNvPr>
          <p:cNvCxnSpPr>
            <a:cxnSpLocks/>
          </p:cNvCxnSpPr>
          <p:nvPr/>
        </p:nvCxnSpPr>
        <p:spPr>
          <a:xfrm rot="1320000" flipV="1">
            <a:off x="2617803" y="2594655"/>
            <a:ext cx="972274" cy="2511706"/>
          </a:xfrm>
          <a:prstGeom prst="line">
            <a:avLst/>
          </a:prstGeom>
          <a:ln w="38100">
            <a:solidFill>
              <a:srgbClr val="FFC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489D258-F732-6A40-B34B-B1C8289A5DD0}"/>
              </a:ext>
            </a:extLst>
          </p:cNvPr>
          <p:cNvCxnSpPr>
            <a:cxnSpLocks/>
          </p:cNvCxnSpPr>
          <p:nvPr/>
        </p:nvCxnSpPr>
        <p:spPr>
          <a:xfrm rot="2400000" flipV="1">
            <a:off x="2629382" y="2571509"/>
            <a:ext cx="972274" cy="2511706"/>
          </a:xfrm>
          <a:prstGeom prst="line">
            <a:avLst/>
          </a:prstGeom>
          <a:ln w="3810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1787802-8EE5-3940-99F2-9ECE3AECDA8F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01C2616-3E60-764A-913D-290D53DB59D2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8358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6" dur="indefinite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489D258-F732-6A40-B34B-B1C8289A5DD0}"/>
              </a:ext>
            </a:extLst>
          </p:cNvPr>
          <p:cNvCxnSpPr>
            <a:cxnSpLocks/>
          </p:cNvCxnSpPr>
          <p:nvPr/>
        </p:nvCxnSpPr>
        <p:spPr>
          <a:xfrm rot="2400000" flipV="1">
            <a:off x="2575422" y="2225611"/>
            <a:ext cx="972274" cy="3291840"/>
          </a:xfrm>
          <a:prstGeom prst="line">
            <a:avLst/>
          </a:prstGeom>
          <a:ln w="3810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CAE4BAB-CB66-A94D-A782-E24E723F22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4/8/21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37E55FF-D0F5-F342-9741-63005B2F5B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2057"/>
            <a:ext cx="9144000" cy="1139184"/>
          </a:xfrm>
        </p:spPr>
        <p:txBody>
          <a:bodyPr/>
          <a:lstStyle/>
          <a:p>
            <a:r>
              <a:rPr lang="en-US" sz="2800" dirty="0"/>
              <a:t>The points are projected onto the fit line and squared distances from the origin are summed up. 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B4E302-66AC-3246-9AFF-7DBBBF305F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48682B-49BD-9F4B-8CFB-B46CAAD920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290FF7-652B-4475-AEAB-8B1A5D23AE09}" type="slidenum">
              <a:rPr lang="en-US" smtClean="0"/>
              <a:pPr/>
              <a:t>43</a:t>
            </a:fld>
            <a:endParaRPr lang="en-US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1F0C719-5104-E94F-91D6-D48BB0565339}"/>
              </a:ext>
            </a:extLst>
          </p:cNvPr>
          <p:cNvGrpSpPr/>
          <p:nvPr/>
        </p:nvGrpSpPr>
        <p:grpSpPr>
          <a:xfrm>
            <a:off x="659758" y="2384385"/>
            <a:ext cx="5636871" cy="3090441"/>
            <a:chOff x="-1261639" y="3588152"/>
            <a:chExt cx="5636871" cy="3090441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4D8BB1B-9E69-844E-BE5E-CC066E28984F}"/>
                </a:ext>
              </a:extLst>
            </p:cNvPr>
            <p:cNvCxnSpPr/>
            <p:nvPr/>
          </p:nvCxnSpPr>
          <p:spPr>
            <a:xfrm>
              <a:off x="1192192" y="3588152"/>
              <a:ext cx="0" cy="309044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D22CDFB0-8095-2B4A-8587-B90C57716B77}"/>
                </a:ext>
              </a:extLst>
            </p:cNvPr>
            <p:cNvCxnSpPr/>
            <p:nvPr/>
          </p:nvCxnSpPr>
          <p:spPr>
            <a:xfrm>
              <a:off x="-1261639" y="5046563"/>
              <a:ext cx="563687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0719C02-CF59-FB44-9E5A-D8945E57E3E4}"/>
              </a:ext>
            </a:extLst>
          </p:cNvPr>
          <p:cNvGrpSpPr/>
          <p:nvPr/>
        </p:nvGrpSpPr>
        <p:grpSpPr>
          <a:xfrm>
            <a:off x="1610809" y="2826151"/>
            <a:ext cx="3020992" cy="2055666"/>
            <a:chOff x="1610809" y="2826151"/>
            <a:chExt cx="3020992" cy="2055666"/>
          </a:xfrm>
        </p:grpSpPr>
        <p:sp>
          <p:nvSpPr>
            <p:cNvPr id="13" name="Multiply 12">
              <a:extLst>
                <a:ext uri="{FF2B5EF4-FFF2-40B4-BE49-F238E27FC236}">
                  <a16:creationId xmlns:a16="http://schemas.microsoft.com/office/drawing/2014/main" id="{200BF1CF-8D19-304C-9F93-0E4A07228553}"/>
                </a:ext>
              </a:extLst>
            </p:cNvPr>
            <p:cNvSpPr/>
            <p:nvPr/>
          </p:nvSpPr>
          <p:spPr>
            <a:xfrm>
              <a:off x="2974692" y="3715474"/>
              <a:ext cx="277793" cy="254643"/>
            </a:xfrm>
            <a:prstGeom prst="mathMultiply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8AC32E21-BFB7-E941-91F5-A0029C431C2C}"/>
                </a:ext>
              </a:extLst>
            </p:cNvPr>
            <p:cNvSpPr/>
            <p:nvPr/>
          </p:nvSpPr>
          <p:spPr>
            <a:xfrm>
              <a:off x="2048720" y="4433103"/>
              <a:ext cx="138896" cy="13889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6BAFA32D-4E12-0544-93E2-394B8609D350}"/>
                </a:ext>
              </a:extLst>
            </p:cNvPr>
            <p:cNvSpPr/>
            <p:nvPr/>
          </p:nvSpPr>
          <p:spPr>
            <a:xfrm>
              <a:off x="2328442" y="4249836"/>
              <a:ext cx="138896" cy="13889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7B50413-296C-9C42-A95F-1E3890320B94}"/>
                </a:ext>
              </a:extLst>
            </p:cNvPr>
            <p:cNvSpPr/>
            <p:nvPr/>
          </p:nvSpPr>
          <p:spPr>
            <a:xfrm>
              <a:off x="1610809" y="4729031"/>
              <a:ext cx="138896" cy="15278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93233F86-7C36-6147-A079-8918483CD66F}"/>
                </a:ext>
              </a:extLst>
            </p:cNvPr>
            <p:cNvSpPr/>
            <p:nvPr/>
          </p:nvSpPr>
          <p:spPr>
            <a:xfrm>
              <a:off x="3856297" y="3254409"/>
              <a:ext cx="138896" cy="13889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0BE9EAAC-85E0-B84E-A184-15B4F1614507}"/>
                </a:ext>
              </a:extLst>
            </p:cNvPr>
            <p:cNvSpPr/>
            <p:nvPr/>
          </p:nvSpPr>
          <p:spPr>
            <a:xfrm>
              <a:off x="4272987" y="2965044"/>
              <a:ext cx="138896" cy="13889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D7E7B567-941C-314E-9142-3E4706DDFF1D}"/>
                </a:ext>
              </a:extLst>
            </p:cNvPr>
            <p:cNvSpPr/>
            <p:nvPr/>
          </p:nvSpPr>
          <p:spPr>
            <a:xfrm>
              <a:off x="4492905" y="2826151"/>
              <a:ext cx="138896" cy="13889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96E2FD3A-C333-E24F-81CB-3BECBA46BB26}"/>
              </a:ext>
            </a:extLst>
          </p:cNvPr>
          <p:cNvSpPr/>
          <p:nvPr/>
        </p:nvSpPr>
        <p:spPr>
          <a:xfrm>
            <a:off x="121534" y="1323333"/>
            <a:ext cx="8582628" cy="369332"/>
          </a:xfrm>
          <a:prstGeom prst="rect">
            <a:avLst/>
          </a:prstGeom>
          <a:solidFill>
            <a:srgbClr val="0070C0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Find the line that minimizes the data point to the projected point on the line.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D8413AE-BDFA-1048-B164-1BC3D7A83AA3}"/>
              </a:ext>
            </a:extLst>
          </p:cNvPr>
          <p:cNvGrpSpPr/>
          <p:nvPr/>
        </p:nvGrpSpPr>
        <p:grpSpPr>
          <a:xfrm>
            <a:off x="1471913" y="2976625"/>
            <a:ext cx="3588152" cy="1782499"/>
            <a:chOff x="1460339" y="2976625"/>
            <a:chExt cx="3588152" cy="1782499"/>
          </a:xfrm>
        </p:grpSpPr>
        <p:sp>
          <p:nvSpPr>
            <p:cNvPr id="29" name="Multiply 28">
              <a:extLst>
                <a:ext uri="{FF2B5EF4-FFF2-40B4-BE49-F238E27FC236}">
                  <a16:creationId xmlns:a16="http://schemas.microsoft.com/office/drawing/2014/main" id="{E8405966-FFC2-6D48-A82B-F0F4D104519F}"/>
                </a:ext>
              </a:extLst>
            </p:cNvPr>
            <p:cNvSpPr/>
            <p:nvPr/>
          </p:nvSpPr>
          <p:spPr>
            <a:xfrm>
              <a:off x="2974692" y="3715474"/>
              <a:ext cx="277793" cy="254643"/>
            </a:xfrm>
            <a:prstGeom prst="mathMultiply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3F14E397-80C2-8140-88ED-4F5ED3E3D07F}"/>
                </a:ext>
              </a:extLst>
            </p:cNvPr>
            <p:cNvSpPr/>
            <p:nvPr/>
          </p:nvSpPr>
          <p:spPr>
            <a:xfrm>
              <a:off x="1805651" y="4051139"/>
              <a:ext cx="138896" cy="138896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3D34776-2CEB-7B44-A956-ACC94B567496}"/>
                </a:ext>
              </a:extLst>
            </p:cNvPr>
            <p:cNvSpPr/>
            <p:nvPr/>
          </p:nvSpPr>
          <p:spPr>
            <a:xfrm>
              <a:off x="2143247" y="3983619"/>
              <a:ext cx="138896" cy="138896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264487E2-10C4-F844-9329-B9CF576DDA07}"/>
                </a:ext>
              </a:extLst>
            </p:cNvPr>
            <p:cNvSpPr/>
            <p:nvPr/>
          </p:nvSpPr>
          <p:spPr>
            <a:xfrm>
              <a:off x="1460339" y="4620228"/>
              <a:ext cx="138896" cy="138896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67FF82B9-844C-604F-89A1-185B9A758B0D}"/>
                </a:ext>
              </a:extLst>
            </p:cNvPr>
            <p:cNvSpPr/>
            <p:nvPr/>
          </p:nvSpPr>
          <p:spPr>
            <a:xfrm>
              <a:off x="3867872" y="3312284"/>
              <a:ext cx="138896" cy="138896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8DD301C9-4FE3-244D-B52B-C693B22A0CC2}"/>
                </a:ext>
              </a:extLst>
            </p:cNvPr>
            <p:cNvSpPr/>
            <p:nvPr/>
          </p:nvSpPr>
          <p:spPr>
            <a:xfrm>
              <a:off x="4909595" y="3647951"/>
              <a:ext cx="138896" cy="138896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97A83DE7-4C2E-5546-8481-42EC7A145D82}"/>
                </a:ext>
              </a:extLst>
            </p:cNvPr>
            <p:cNvSpPr/>
            <p:nvPr/>
          </p:nvSpPr>
          <p:spPr>
            <a:xfrm>
              <a:off x="4539204" y="2976625"/>
              <a:ext cx="138896" cy="138896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3BF537A-387F-D344-B7FA-44FB614FDFCD}"/>
              </a:ext>
            </a:extLst>
          </p:cNvPr>
          <p:cNvCxnSpPr>
            <a:stCxn id="34" idx="1"/>
            <a:endCxn id="19" idx="5"/>
          </p:cNvCxnSpPr>
          <p:nvPr/>
        </p:nvCxnSpPr>
        <p:spPr>
          <a:xfrm flipH="1" flipV="1">
            <a:off x="4391542" y="3083599"/>
            <a:ext cx="549968" cy="584693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B4D56B6-62CA-004A-9281-711B3E14E09B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F34D2CE5-7CE6-124F-97C2-5FA7FFBFBE78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994345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489D258-F732-6A40-B34B-B1C8289A5DD0}"/>
              </a:ext>
            </a:extLst>
          </p:cNvPr>
          <p:cNvCxnSpPr>
            <a:cxnSpLocks/>
          </p:cNvCxnSpPr>
          <p:nvPr/>
        </p:nvCxnSpPr>
        <p:spPr>
          <a:xfrm rot="2400000" flipV="1">
            <a:off x="2575422" y="2225611"/>
            <a:ext cx="972274" cy="3291840"/>
          </a:xfrm>
          <a:prstGeom prst="line">
            <a:avLst/>
          </a:prstGeom>
          <a:ln w="3810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CAE4BAB-CB66-A94D-A782-E24E723F22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4/8/21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37E55FF-D0F5-F342-9741-63005B2F5B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23002"/>
            <a:ext cx="9144000" cy="537700"/>
          </a:xfrm>
        </p:spPr>
        <p:txBody>
          <a:bodyPr/>
          <a:lstStyle/>
          <a:p>
            <a:r>
              <a:rPr lang="en-US" sz="2800" dirty="0"/>
              <a:t>A user defines the number of PCA dimensions.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B4E302-66AC-3246-9AFF-7DBBBF305F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48682B-49BD-9F4B-8CFB-B46CAAD920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290FF7-652B-4475-AEAB-8B1A5D23AE09}" type="slidenum">
              <a:rPr lang="en-US" smtClean="0"/>
              <a:pPr/>
              <a:t>44</a:t>
            </a:fld>
            <a:endParaRPr lang="en-US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1F0C719-5104-E94F-91D6-D48BB0565339}"/>
              </a:ext>
            </a:extLst>
          </p:cNvPr>
          <p:cNvGrpSpPr/>
          <p:nvPr/>
        </p:nvGrpSpPr>
        <p:grpSpPr>
          <a:xfrm>
            <a:off x="659758" y="2384385"/>
            <a:ext cx="5636871" cy="3090441"/>
            <a:chOff x="-1261639" y="3588152"/>
            <a:chExt cx="5636871" cy="3090441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4D8BB1B-9E69-844E-BE5E-CC066E28984F}"/>
                </a:ext>
              </a:extLst>
            </p:cNvPr>
            <p:cNvCxnSpPr/>
            <p:nvPr/>
          </p:nvCxnSpPr>
          <p:spPr>
            <a:xfrm>
              <a:off x="1192192" y="3588152"/>
              <a:ext cx="0" cy="309044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D22CDFB0-8095-2B4A-8587-B90C57716B77}"/>
                </a:ext>
              </a:extLst>
            </p:cNvPr>
            <p:cNvCxnSpPr/>
            <p:nvPr/>
          </p:nvCxnSpPr>
          <p:spPr>
            <a:xfrm>
              <a:off x="-1261639" y="5046563"/>
              <a:ext cx="563687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96E2FD3A-C333-E24F-81CB-3BECBA46BB26}"/>
              </a:ext>
            </a:extLst>
          </p:cNvPr>
          <p:cNvSpPr/>
          <p:nvPr/>
        </p:nvSpPr>
        <p:spPr>
          <a:xfrm>
            <a:off x="121534" y="1323333"/>
            <a:ext cx="8582628" cy="369332"/>
          </a:xfrm>
          <a:prstGeom prst="rect">
            <a:avLst/>
          </a:prstGeom>
          <a:solidFill>
            <a:srgbClr val="0070C0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Remember this happens in hyperspace among thousands of documents. 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D8413AE-BDFA-1048-B164-1BC3D7A83AA3}"/>
              </a:ext>
            </a:extLst>
          </p:cNvPr>
          <p:cNvGrpSpPr/>
          <p:nvPr/>
        </p:nvGrpSpPr>
        <p:grpSpPr>
          <a:xfrm>
            <a:off x="1471913" y="2976625"/>
            <a:ext cx="3588152" cy="1782499"/>
            <a:chOff x="1460339" y="2976625"/>
            <a:chExt cx="3588152" cy="1782499"/>
          </a:xfrm>
        </p:grpSpPr>
        <p:sp>
          <p:nvSpPr>
            <p:cNvPr id="29" name="Multiply 28">
              <a:extLst>
                <a:ext uri="{FF2B5EF4-FFF2-40B4-BE49-F238E27FC236}">
                  <a16:creationId xmlns:a16="http://schemas.microsoft.com/office/drawing/2014/main" id="{E8405966-FFC2-6D48-A82B-F0F4D104519F}"/>
                </a:ext>
              </a:extLst>
            </p:cNvPr>
            <p:cNvSpPr/>
            <p:nvPr/>
          </p:nvSpPr>
          <p:spPr>
            <a:xfrm>
              <a:off x="2974692" y="3715474"/>
              <a:ext cx="277793" cy="254643"/>
            </a:xfrm>
            <a:prstGeom prst="mathMultiply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3F14E397-80C2-8140-88ED-4F5ED3E3D07F}"/>
                </a:ext>
              </a:extLst>
            </p:cNvPr>
            <p:cNvSpPr/>
            <p:nvPr/>
          </p:nvSpPr>
          <p:spPr>
            <a:xfrm>
              <a:off x="1805651" y="4051139"/>
              <a:ext cx="138896" cy="138896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3D34776-2CEB-7B44-A956-ACC94B567496}"/>
                </a:ext>
              </a:extLst>
            </p:cNvPr>
            <p:cNvSpPr/>
            <p:nvPr/>
          </p:nvSpPr>
          <p:spPr>
            <a:xfrm>
              <a:off x="2143247" y="3983619"/>
              <a:ext cx="138896" cy="138896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264487E2-10C4-F844-9329-B9CF576DDA07}"/>
                </a:ext>
              </a:extLst>
            </p:cNvPr>
            <p:cNvSpPr/>
            <p:nvPr/>
          </p:nvSpPr>
          <p:spPr>
            <a:xfrm>
              <a:off x="1460339" y="4620228"/>
              <a:ext cx="138896" cy="138896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67FF82B9-844C-604F-89A1-185B9A758B0D}"/>
                </a:ext>
              </a:extLst>
            </p:cNvPr>
            <p:cNvSpPr/>
            <p:nvPr/>
          </p:nvSpPr>
          <p:spPr>
            <a:xfrm>
              <a:off x="3867872" y="3312284"/>
              <a:ext cx="138896" cy="138896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8DD301C9-4FE3-244D-B52B-C693B22A0CC2}"/>
                </a:ext>
              </a:extLst>
            </p:cNvPr>
            <p:cNvSpPr/>
            <p:nvPr/>
          </p:nvSpPr>
          <p:spPr>
            <a:xfrm>
              <a:off x="4909595" y="3647951"/>
              <a:ext cx="138896" cy="138896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97A83DE7-4C2E-5546-8481-42EC7A145D82}"/>
                </a:ext>
              </a:extLst>
            </p:cNvPr>
            <p:cNvSpPr/>
            <p:nvPr/>
          </p:nvSpPr>
          <p:spPr>
            <a:xfrm>
              <a:off x="4539204" y="2976625"/>
              <a:ext cx="138896" cy="138896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3BF537A-387F-D344-B7FA-44FB614FDFCD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4433104" y="2290862"/>
            <a:ext cx="798653" cy="649108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7910C7F-9EAF-3B49-B2D7-13A570C88E99}"/>
              </a:ext>
            </a:extLst>
          </p:cNvPr>
          <p:cNvSpPr txBox="1"/>
          <p:nvPr/>
        </p:nvSpPr>
        <p:spPr>
          <a:xfrm>
            <a:off x="5231757" y="1967696"/>
            <a:ext cx="27027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PCA1 is a line that “mixes” </a:t>
            </a:r>
          </a:p>
          <a:p>
            <a:r>
              <a:rPr lang="en-US" dirty="0"/>
              <a:t>the value of Doc1 &amp; Doc2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82FAA09-87FB-2549-8CC2-0F3322DD4751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536A8341-C339-4E40-B74E-1C778782E217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195919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CAE4BAB-CB66-A94D-A782-E24E723F22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4/8/21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B4E302-66AC-3246-9AFF-7DBBBF305F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48682B-49BD-9F4B-8CFB-B46CAAD920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290FF7-652B-4475-AEAB-8B1A5D23AE09}" type="slidenum">
              <a:rPr lang="en-US" smtClean="0"/>
              <a:pPr/>
              <a:t>45</a:t>
            </a:fld>
            <a:endParaRPr lang="en-US" dirty="0"/>
          </a:p>
        </p:txBody>
      </p:sp>
      <p:pic>
        <p:nvPicPr>
          <p:cNvPr id="46" name="Picture 45" descr="A close up of a map&#10;&#10;Description automatically generated">
            <a:extLst>
              <a:ext uri="{FF2B5EF4-FFF2-40B4-BE49-F238E27FC236}">
                <a16:creationId xmlns:a16="http://schemas.microsoft.com/office/drawing/2014/main" id="{373FF655-7830-0A45-A689-8D0C9BB68B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71" t="1964"/>
          <a:stretch>
            <a:fillRect/>
          </a:stretch>
        </p:blipFill>
        <p:spPr>
          <a:xfrm rot="20151040">
            <a:off x="-233379" y="411648"/>
            <a:ext cx="6400800" cy="5079085"/>
          </a:xfrm>
          <a:custGeom>
            <a:avLst/>
            <a:gdLst>
              <a:gd name="connsiteX0" fmla="*/ 1467971 w 7683592"/>
              <a:gd name="connsiteY0" fmla="*/ 0 h 6096986"/>
              <a:gd name="connsiteX1" fmla="*/ 7683592 w 7683592"/>
              <a:gd name="connsiteY1" fmla="*/ 2786807 h 6096986"/>
              <a:gd name="connsiteX2" fmla="*/ 7683592 w 7683592"/>
              <a:gd name="connsiteY2" fmla="*/ 3253449 h 6096986"/>
              <a:gd name="connsiteX3" fmla="*/ 6408677 w 7683592"/>
              <a:gd name="connsiteY3" fmla="*/ 6096986 h 6096986"/>
              <a:gd name="connsiteX4" fmla="*/ 6296035 w 7683592"/>
              <a:gd name="connsiteY4" fmla="*/ 6096986 h 6096986"/>
              <a:gd name="connsiteX5" fmla="*/ 0 w 7683592"/>
              <a:gd name="connsiteY5" fmla="*/ 3274125 h 6096986"/>
              <a:gd name="connsiteX6" fmla="*/ 1467971 w 7683592"/>
              <a:gd name="connsiteY6" fmla="*/ 0 h 6096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683592" h="6096986">
                <a:moveTo>
                  <a:pt x="1467971" y="0"/>
                </a:moveTo>
                <a:lnTo>
                  <a:pt x="7683592" y="2786807"/>
                </a:lnTo>
                <a:lnTo>
                  <a:pt x="7683592" y="3253449"/>
                </a:lnTo>
                <a:lnTo>
                  <a:pt x="6408677" y="6096986"/>
                </a:lnTo>
                <a:lnTo>
                  <a:pt x="6296035" y="6096986"/>
                </a:lnTo>
                <a:lnTo>
                  <a:pt x="0" y="3274125"/>
                </a:lnTo>
                <a:lnTo>
                  <a:pt x="1467971" y="0"/>
                </a:lnTo>
                <a:close/>
              </a:path>
            </a:pathLst>
          </a:custGeom>
        </p:spPr>
      </p:pic>
      <p:pic>
        <p:nvPicPr>
          <p:cNvPr id="44" name="Picture 43" descr="A close up of a map&#10;&#10;Description automatically generated">
            <a:extLst>
              <a:ext uri="{FF2B5EF4-FFF2-40B4-BE49-F238E27FC236}">
                <a16:creationId xmlns:a16="http://schemas.microsoft.com/office/drawing/2014/main" id="{88E77FC7-DF48-E04D-A897-DC2C0E3EB0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000" t="46774" r="-1905" b="45723"/>
          <a:stretch>
            <a:fillRect/>
          </a:stretch>
        </p:blipFill>
        <p:spPr>
          <a:xfrm rot="20151040">
            <a:off x="8844152" y="1217161"/>
            <a:ext cx="174203" cy="466642"/>
          </a:xfrm>
          <a:custGeom>
            <a:avLst/>
            <a:gdLst>
              <a:gd name="connsiteX0" fmla="*/ 0 w 174203"/>
              <a:gd name="connsiteY0" fmla="*/ 0 h 466642"/>
              <a:gd name="connsiteX1" fmla="*/ 174203 w 174203"/>
              <a:gd name="connsiteY1" fmla="*/ 78105 h 466642"/>
              <a:gd name="connsiteX2" fmla="*/ 0 w 174203"/>
              <a:gd name="connsiteY2" fmla="*/ 466642 h 466642"/>
              <a:gd name="connsiteX3" fmla="*/ 0 w 174203"/>
              <a:gd name="connsiteY3" fmla="*/ 0 h 466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4203" h="466642">
                <a:moveTo>
                  <a:pt x="0" y="0"/>
                </a:moveTo>
                <a:lnTo>
                  <a:pt x="174203" y="78105"/>
                </a:lnTo>
                <a:lnTo>
                  <a:pt x="0" y="466642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42" name="Picture 41" descr="A close up of a map&#10;&#10;Description automatically generated">
            <a:extLst>
              <a:ext uri="{FF2B5EF4-FFF2-40B4-BE49-F238E27FC236}">
                <a16:creationId xmlns:a16="http://schemas.microsoft.com/office/drawing/2014/main" id="{E12ACE8A-375D-494B-A08A-FBD5AA3543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825" t="100000" r="13943" b="-676"/>
          <a:stretch>
            <a:fillRect/>
          </a:stretch>
        </p:blipFill>
        <p:spPr>
          <a:xfrm rot="20151040">
            <a:off x="8848119" y="4836486"/>
            <a:ext cx="112642" cy="42051"/>
          </a:xfrm>
          <a:custGeom>
            <a:avLst/>
            <a:gdLst>
              <a:gd name="connsiteX0" fmla="*/ 112642 w 112642"/>
              <a:gd name="connsiteY0" fmla="*/ 0 h 42051"/>
              <a:gd name="connsiteX1" fmla="*/ 93789 w 112642"/>
              <a:gd name="connsiteY1" fmla="*/ 42051 h 42051"/>
              <a:gd name="connsiteX2" fmla="*/ 0 w 112642"/>
              <a:gd name="connsiteY2" fmla="*/ 0 h 42051"/>
              <a:gd name="connsiteX3" fmla="*/ 112642 w 112642"/>
              <a:gd name="connsiteY3" fmla="*/ 0 h 42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642" h="42051">
                <a:moveTo>
                  <a:pt x="112642" y="0"/>
                </a:moveTo>
                <a:lnTo>
                  <a:pt x="93789" y="42051"/>
                </a:lnTo>
                <a:lnTo>
                  <a:pt x="0" y="0"/>
                </a:lnTo>
                <a:lnTo>
                  <a:pt x="112642" y="0"/>
                </a:lnTo>
                <a:close/>
              </a:path>
            </a:pathLst>
          </a:cu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F8C338B6-59CD-954D-98C7-351E61B71E2A}"/>
              </a:ext>
            </a:extLst>
          </p:cNvPr>
          <p:cNvSpPr/>
          <p:nvPr/>
        </p:nvSpPr>
        <p:spPr>
          <a:xfrm>
            <a:off x="6059348" y="1797896"/>
            <a:ext cx="179986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dirty="0">
                <a:latin typeface="inherit"/>
              </a:rPr>
              <a:t>LAT: 48.874911</a:t>
            </a:r>
            <a:endParaRPr lang="en-US" dirty="0">
              <a:latin typeface="proxima-nova"/>
            </a:endParaRPr>
          </a:p>
          <a:p>
            <a:pPr fontAlgn="base"/>
            <a:r>
              <a:rPr lang="en-US" cap="all" dirty="0">
                <a:latin typeface="proxima-nova"/>
              </a:rPr>
              <a:t>LON</a:t>
            </a:r>
            <a:r>
              <a:rPr lang="en-US" cap="all" dirty="0">
                <a:latin typeface="inherit"/>
              </a:rPr>
              <a:t>:</a:t>
            </a:r>
            <a:r>
              <a:rPr lang="en-US" dirty="0">
                <a:latin typeface="inherit"/>
              </a:rPr>
              <a:t>2.310612</a:t>
            </a:r>
            <a:endParaRPr lang="en-US" i="0" dirty="0">
              <a:effectLst/>
              <a:latin typeface="proxima-nov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F155576-EB51-4441-AC2A-FAED69B3571C}"/>
              </a:ext>
            </a:extLst>
          </p:cNvPr>
          <p:cNvSpPr txBox="1"/>
          <p:nvPr/>
        </p:nvSpPr>
        <p:spPr>
          <a:xfrm>
            <a:off x="6004999" y="1458410"/>
            <a:ext cx="32029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Exact Answer has 2 data points.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9EEA57E-35E8-134E-AC0E-6AE8328C317B}"/>
              </a:ext>
            </a:extLst>
          </p:cNvPr>
          <p:cNvSpPr/>
          <p:nvPr/>
        </p:nvSpPr>
        <p:spPr>
          <a:xfrm>
            <a:off x="2784037" y="2211141"/>
            <a:ext cx="314485" cy="31448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687C66A0-C715-514A-B936-24F750877E34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5C1803B2-C478-8D46-8DFB-084D6807041E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F7DA3E5-70CC-8742-B557-7B1793E5238B}"/>
              </a:ext>
            </a:extLst>
          </p:cNvPr>
          <p:cNvCxnSpPr>
            <a:cxnSpLocks/>
          </p:cNvCxnSpPr>
          <p:nvPr/>
        </p:nvCxnSpPr>
        <p:spPr>
          <a:xfrm flipV="1">
            <a:off x="462986" y="1412115"/>
            <a:ext cx="0" cy="243068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11FDBEC-07F6-EA47-8221-797E77CEF495}"/>
              </a:ext>
            </a:extLst>
          </p:cNvPr>
          <p:cNvCxnSpPr/>
          <p:nvPr/>
        </p:nvCxnSpPr>
        <p:spPr>
          <a:xfrm>
            <a:off x="474562" y="4155311"/>
            <a:ext cx="5335929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0F252C8-B11A-5345-A2DA-C2BC2F483BC6}"/>
              </a:ext>
            </a:extLst>
          </p:cNvPr>
          <p:cNvCxnSpPr>
            <a:cxnSpLocks/>
            <a:endCxn id="16" idx="4"/>
          </p:cNvCxnSpPr>
          <p:nvPr/>
        </p:nvCxnSpPr>
        <p:spPr>
          <a:xfrm flipH="1" flipV="1">
            <a:off x="2941280" y="2525626"/>
            <a:ext cx="25742" cy="1621328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2DCEC4F-1F92-ED40-8C95-2F8C1BD79941}"/>
              </a:ext>
            </a:extLst>
          </p:cNvPr>
          <p:cNvCxnSpPr>
            <a:cxnSpLocks/>
          </p:cNvCxnSpPr>
          <p:nvPr/>
        </p:nvCxnSpPr>
        <p:spPr>
          <a:xfrm>
            <a:off x="470507" y="2375427"/>
            <a:ext cx="2215543" cy="0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itle 2">
            <a:extLst>
              <a:ext uri="{FF2B5EF4-FFF2-40B4-BE49-F238E27FC236}">
                <a16:creationId xmlns:a16="http://schemas.microsoft.com/office/drawing/2014/main" id="{CA0EB979-97DA-1148-97EC-1BAE8F9F9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037" y="198880"/>
            <a:ext cx="9144000" cy="537700"/>
          </a:xfrm>
        </p:spPr>
        <p:txBody>
          <a:bodyPr/>
          <a:lstStyle/>
          <a:p>
            <a:r>
              <a:rPr lang="en-US" sz="2800" dirty="0"/>
              <a:t>Intuitive Example of PCA</a:t>
            </a:r>
            <a:br>
              <a:rPr lang="en-US" sz="2400" dirty="0"/>
            </a:br>
            <a:r>
              <a:rPr lang="en-US" sz="2400" dirty="0"/>
              <a:t>Where is the </a:t>
            </a:r>
            <a:r>
              <a:rPr lang="en-US" sz="2400" dirty="0" err="1"/>
              <a:t>Musee</a:t>
            </a:r>
            <a:r>
              <a:rPr lang="en-US" sz="2400" dirty="0"/>
              <a:t> </a:t>
            </a:r>
            <a:r>
              <a:rPr lang="en-US" sz="2400" dirty="0" err="1"/>
              <a:t>Jacquemart</a:t>
            </a:r>
            <a:r>
              <a:rPr lang="en-US" sz="2400" dirty="0"/>
              <a:t>-Andre in Paris?</a:t>
            </a:r>
            <a:br>
              <a:rPr lang="en-US" sz="2400" dirty="0"/>
            </a:b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174481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CAE4BAB-CB66-A94D-A782-E24E723F22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4/8/21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B4E302-66AC-3246-9AFF-7DBBBF305F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48682B-49BD-9F4B-8CFB-B46CAAD920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290FF7-652B-4475-AEAB-8B1A5D23AE09}" type="slidenum">
              <a:rPr lang="en-US" smtClean="0"/>
              <a:pPr/>
              <a:t>46</a:t>
            </a:fld>
            <a:endParaRPr lang="en-US" dirty="0"/>
          </a:p>
        </p:txBody>
      </p:sp>
      <p:pic>
        <p:nvPicPr>
          <p:cNvPr id="46" name="Picture 45" descr="A close up of a map&#10;&#10;Description automatically generated">
            <a:extLst>
              <a:ext uri="{FF2B5EF4-FFF2-40B4-BE49-F238E27FC236}">
                <a16:creationId xmlns:a16="http://schemas.microsoft.com/office/drawing/2014/main" id="{373FF655-7830-0A45-A689-8D0C9BB68B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71" t="1964"/>
          <a:stretch>
            <a:fillRect/>
          </a:stretch>
        </p:blipFill>
        <p:spPr>
          <a:xfrm rot="20151040">
            <a:off x="-233379" y="411648"/>
            <a:ext cx="6400800" cy="5079085"/>
          </a:xfrm>
          <a:custGeom>
            <a:avLst/>
            <a:gdLst>
              <a:gd name="connsiteX0" fmla="*/ 1467971 w 7683592"/>
              <a:gd name="connsiteY0" fmla="*/ 0 h 6096986"/>
              <a:gd name="connsiteX1" fmla="*/ 7683592 w 7683592"/>
              <a:gd name="connsiteY1" fmla="*/ 2786807 h 6096986"/>
              <a:gd name="connsiteX2" fmla="*/ 7683592 w 7683592"/>
              <a:gd name="connsiteY2" fmla="*/ 3253449 h 6096986"/>
              <a:gd name="connsiteX3" fmla="*/ 6408677 w 7683592"/>
              <a:gd name="connsiteY3" fmla="*/ 6096986 h 6096986"/>
              <a:gd name="connsiteX4" fmla="*/ 6296035 w 7683592"/>
              <a:gd name="connsiteY4" fmla="*/ 6096986 h 6096986"/>
              <a:gd name="connsiteX5" fmla="*/ 0 w 7683592"/>
              <a:gd name="connsiteY5" fmla="*/ 3274125 h 6096986"/>
              <a:gd name="connsiteX6" fmla="*/ 1467971 w 7683592"/>
              <a:gd name="connsiteY6" fmla="*/ 0 h 6096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683592" h="6096986">
                <a:moveTo>
                  <a:pt x="1467971" y="0"/>
                </a:moveTo>
                <a:lnTo>
                  <a:pt x="7683592" y="2786807"/>
                </a:lnTo>
                <a:lnTo>
                  <a:pt x="7683592" y="3253449"/>
                </a:lnTo>
                <a:lnTo>
                  <a:pt x="6408677" y="6096986"/>
                </a:lnTo>
                <a:lnTo>
                  <a:pt x="6296035" y="6096986"/>
                </a:lnTo>
                <a:lnTo>
                  <a:pt x="0" y="3274125"/>
                </a:lnTo>
                <a:lnTo>
                  <a:pt x="1467971" y="0"/>
                </a:lnTo>
                <a:close/>
              </a:path>
            </a:pathLst>
          </a:custGeom>
        </p:spPr>
      </p:pic>
      <p:pic>
        <p:nvPicPr>
          <p:cNvPr id="44" name="Picture 43" descr="A close up of a map&#10;&#10;Description automatically generated">
            <a:extLst>
              <a:ext uri="{FF2B5EF4-FFF2-40B4-BE49-F238E27FC236}">
                <a16:creationId xmlns:a16="http://schemas.microsoft.com/office/drawing/2014/main" id="{88E77FC7-DF48-E04D-A897-DC2C0E3EB0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000" t="46774" r="-1905" b="45723"/>
          <a:stretch>
            <a:fillRect/>
          </a:stretch>
        </p:blipFill>
        <p:spPr>
          <a:xfrm rot="20151040">
            <a:off x="8844152" y="1217161"/>
            <a:ext cx="174203" cy="466642"/>
          </a:xfrm>
          <a:custGeom>
            <a:avLst/>
            <a:gdLst>
              <a:gd name="connsiteX0" fmla="*/ 0 w 174203"/>
              <a:gd name="connsiteY0" fmla="*/ 0 h 466642"/>
              <a:gd name="connsiteX1" fmla="*/ 174203 w 174203"/>
              <a:gd name="connsiteY1" fmla="*/ 78105 h 466642"/>
              <a:gd name="connsiteX2" fmla="*/ 0 w 174203"/>
              <a:gd name="connsiteY2" fmla="*/ 466642 h 466642"/>
              <a:gd name="connsiteX3" fmla="*/ 0 w 174203"/>
              <a:gd name="connsiteY3" fmla="*/ 0 h 466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4203" h="466642">
                <a:moveTo>
                  <a:pt x="0" y="0"/>
                </a:moveTo>
                <a:lnTo>
                  <a:pt x="174203" y="78105"/>
                </a:lnTo>
                <a:lnTo>
                  <a:pt x="0" y="466642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42" name="Picture 41" descr="A close up of a map&#10;&#10;Description automatically generated">
            <a:extLst>
              <a:ext uri="{FF2B5EF4-FFF2-40B4-BE49-F238E27FC236}">
                <a16:creationId xmlns:a16="http://schemas.microsoft.com/office/drawing/2014/main" id="{E12ACE8A-375D-494B-A08A-FBD5AA3543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825" t="100000" r="13943" b="-676"/>
          <a:stretch>
            <a:fillRect/>
          </a:stretch>
        </p:blipFill>
        <p:spPr>
          <a:xfrm rot="20151040">
            <a:off x="8848119" y="4836486"/>
            <a:ext cx="112642" cy="42051"/>
          </a:xfrm>
          <a:custGeom>
            <a:avLst/>
            <a:gdLst>
              <a:gd name="connsiteX0" fmla="*/ 112642 w 112642"/>
              <a:gd name="connsiteY0" fmla="*/ 0 h 42051"/>
              <a:gd name="connsiteX1" fmla="*/ 93789 w 112642"/>
              <a:gd name="connsiteY1" fmla="*/ 42051 h 42051"/>
              <a:gd name="connsiteX2" fmla="*/ 0 w 112642"/>
              <a:gd name="connsiteY2" fmla="*/ 0 h 42051"/>
              <a:gd name="connsiteX3" fmla="*/ 112642 w 112642"/>
              <a:gd name="connsiteY3" fmla="*/ 0 h 42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642" h="42051">
                <a:moveTo>
                  <a:pt x="112642" y="0"/>
                </a:moveTo>
                <a:lnTo>
                  <a:pt x="93789" y="42051"/>
                </a:lnTo>
                <a:lnTo>
                  <a:pt x="0" y="0"/>
                </a:lnTo>
                <a:lnTo>
                  <a:pt x="112642" y="0"/>
                </a:lnTo>
                <a:close/>
              </a:path>
            </a:pathLst>
          </a:cu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F8C338B6-59CD-954D-98C7-351E61B71E2A}"/>
              </a:ext>
            </a:extLst>
          </p:cNvPr>
          <p:cNvSpPr/>
          <p:nvPr/>
        </p:nvSpPr>
        <p:spPr>
          <a:xfrm>
            <a:off x="6059348" y="1797896"/>
            <a:ext cx="179986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dirty="0">
                <a:solidFill>
                  <a:schemeClr val="accent5"/>
                </a:solidFill>
                <a:latin typeface="inherit"/>
              </a:rPr>
              <a:t>LAT: 48.874911</a:t>
            </a:r>
            <a:endParaRPr lang="en-US" dirty="0">
              <a:solidFill>
                <a:schemeClr val="accent5"/>
              </a:solidFill>
              <a:latin typeface="proxima-nova"/>
            </a:endParaRPr>
          </a:p>
          <a:p>
            <a:pPr fontAlgn="base"/>
            <a:r>
              <a:rPr lang="en-US" cap="all" dirty="0">
                <a:solidFill>
                  <a:schemeClr val="accent5"/>
                </a:solidFill>
                <a:latin typeface="proxima-nova"/>
              </a:rPr>
              <a:t>LON</a:t>
            </a:r>
            <a:r>
              <a:rPr lang="en-US" cap="all" dirty="0">
                <a:solidFill>
                  <a:schemeClr val="accent5"/>
                </a:solidFill>
                <a:latin typeface="inherit"/>
              </a:rPr>
              <a:t>:</a:t>
            </a:r>
            <a:r>
              <a:rPr lang="en-US" dirty="0">
                <a:solidFill>
                  <a:schemeClr val="accent5"/>
                </a:solidFill>
                <a:latin typeface="inherit"/>
              </a:rPr>
              <a:t>2.310612</a:t>
            </a:r>
            <a:endParaRPr lang="en-US" i="0" dirty="0">
              <a:solidFill>
                <a:schemeClr val="accent5"/>
              </a:solidFill>
              <a:effectLst/>
              <a:latin typeface="proxima-nov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F155576-EB51-4441-AC2A-FAED69B3571C}"/>
              </a:ext>
            </a:extLst>
          </p:cNvPr>
          <p:cNvSpPr txBox="1"/>
          <p:nvPr/>
        </p:nvSpPr>
        <p:spPr>
          <a:xfrm>
            <a:off x="6004999" y="1458410"/>
            <a:ext cx="32029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/>
                </a:solidFill>
              </a:rPr>
              <a:t>Exact Answer has 2 data points.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9EEA57E-35E8-134E-AC0E-6AE8328C317B}"/>
              </a:ext>
            </a:extLst>
          </p:cNvPr>
          <p:cNvSpPr/>
          <p:nvPr/>
        </p:nvSpPr>
        <p:spPr>
          <a:xfrm>
            <a:off x="2784037" y="2211141"/>
            <a:ext cx="314485" cy="31448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687C66A0-C715-514A-B936-24F750877E34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5C1803B2-C478-8D46-8DFB-084D6807041E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1CFDC6DD-C270-7542-B818-A665B5C72A11}"/>
              </a:ext>
            </a:extLst>
          </p:cNvPr>
          <p:cNvSpPr txBox="1"/>
          <p:nvPr/>
        </p:nvSpPr>
        <p:spPr>
          <a:xfrm>
            <a:off x="6004999" y="2606233"/>
            <a:ext cx="31390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Quick Answer has 1 data point.</a:t>
            </a:r>
          </a:p>
          <a:p>
            <a:r>
              <a:rPr lang="en-US" dirty="0"/>
              <a:t>Not far from Boulevard Haussmann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550916E2-710D-9B4F-94D2-3B335DB04B0A}"/>
              </a:ext>
            </a:extLst>
          </p:cNvPr>
          <p:cNvCxnSpPr>
            <a:cxnSpLocks/>
          </p:cNvCxnSpPr>
          <p:nvPr/>
        </p:nvCxnSpPr>
        <p:spPr>
          <a:xfrm flipV="1">
            <a:off x="532435" y="1545771"/>
            <a:ext cx="4736251" cy="2470644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EEFAC94-A360-0B49-B49A-B6E459E5D6F0}"/>
              </a:ext>
            </a:extLst>
          </p:cNvPr>
          <p:cNvCxnSpPr/>
          <p:nvPr/>
        </p:nvCxnSpPr>
        <p:spPr>
          <a:xfrm>
            <a:off x="3028950" y="2444227"/>
            <a:ext cx="113576" cy="183229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itle 2">
            <a:extLst>
              <a:ext uri="{FF2B5EF4-FFF2-40B4-BE49-F238E27FC236}">
                <a16:creationId xmlns:a16="http://schemas.microsoft.com/office/drawing/2014/main" id="{D9B741EE-A942-914B-9748-A6535C7EC8B2}"/>
              </a:ext>
            </a:extLst>
          </p:cNvPr>
          <p:cNvSpPr txBox="1">
            <a:spLocks/>
          </p:cNvSpPr>
          <p:nvPr/>
        </p:nvSpPr>
        <p:spPr>
          <a:xfrm>
            <a:off x="244037" y="198880"/>
            <a:ext cx="9144000" cy="537700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/>
              <a:t>Intuitive Example of PCA</a:t>
            </a:r>
            <a:br>
              <a:rPr lang="en-US" sz="2400"/>
            </a:br>
            <a:r>
              <a:rPr lang="en-US" sz="2400"/>
              <a:t>Where is the Musee Jacquemart-Andre in Paris?</a:t>
            </a:r>
            <a:br>
              <a:rPr lang="en-US" sz="2400"/>
            </a:b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758679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CAE4BAB-CB66-A94D-A782-E24E723F22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4/8/21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37E55FF-D0F5-F342-9741-63005B2F5B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037" y="198880"/>
            <a:ext cx="9144000" cy="537700"/>
          </a:xfrm>
        </p:spPr>
        <p:txBody>
          <a:bodyPr/>
          <a:lstStyle/>
          <a:p>
            <a:r>
              <a:rPr lang="en-US" sz="2800" dirty="0"/>
              <a:t>Intuitive Example of PCA</a:t>
            </a:r>
            <a:br>
              <a:rPr lang="en-US" sz="2400" dirty="0"/>
            </a:br>
            <a:r>
              <a:rPr lang="en-US" sz="2400" dirty="0"/>
              <a:t>Where is the </a:t>
            </a:r>
            <a:r>
              <a:rPr lang="en-US" sz="2400" dirty="0" err="1"/>
              <a:t>Musee</a:t>
            </a:r>
            <a:r>
              <a:rPr lang="en-US" sz="2400" dirty="0"/>
              <a:t> </a:t>
            </a:r>
            <a:r>
              <a:rPr lang="en-US" sz="2400" dirty="0" err="1"/>
              <a:t>Jacquemart</a:t>
            </a:r>
            <a:r>
              <a:rPr lang="en-US" sz="2400" dirty="0"/>
              <a:t>-Andre in Paris?</a:t>
            </a:r>
            <a:br>
              <a:rPr lang="en-US" sz="2400" dirty="0"/>
            </a:br>
            <a:endParaRPr lang="en-US" sz="28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B4E302-66AC-3246-9AFF-7DBBBF305F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48682B-49BD-9F4B-8CFB-B46CAAD920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290FF7-652B-4475-AEAB-8B1A5D23AE09}" type="slidenum">
              <a:rPr lang="en-US" smtClean="0"/>
              <a:pPr/>
              <a:t>47</a:t>
            </a:fld>
            <a:endParaRPr lang="en-US" dirty="0"/>
          </a:p>
        </p:txBody>
      </p:sp>
      <p:pic>
        <p:nvPicPr>
          <p:cNvPr id="46" name="Picture 45" descr="A close up of a map&#10;&#10;Description automatically generated">
            <a:extLst>
              <a:ext uri="{FF2B5EF4-FFF2-40B4-BE49-F238E27FC236}">
                <a16:creationId xmlns:a16="http://schemas.microsoft.com/office/drawing/2014/main" id="{373FF655-7830-0A45-A689-8D0C9BB68B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71" t="1964"/>
          <a:stretch>
            <a:fillRect/>
          </a:stretch>
        </p:blipFill>
        <p:spPr>
          <a:xfrm rot="20151040">
            <a:off x="-233379" y="411648"/>
            <a:ext cx="6400800" cy="5079085"/>
          </a:xfrm>
          <a:custGeom>
            <a:avLst/>
            <a:gdLst>
              <a:gd name="connsiteX0" fmla="*/ 1467971 w 7683592"/>
              <a:gd name="connsiteY0" fmla="*/ 0 h 6096986"/>
              <a:gd name="connsiteX1" fmla="*/ 7683592 w 7683592"/>
              <a:gd name="connsiteY1" fmla="*/ 2786807 h 6096986"/>
              <a:gd name="connsiteX2" fmla="*/ 7683592 w 7683592"/>
              <a:gd name="connsiteY2" fmla="*/ 3253449 h 6096986"/>
              <a:gd name="connsiteX3" fmla="*/ 6408677 w 7683592"/>
              <a:gd name="connsiteY3" fmla="*/ 6096986 h 6096986"/>
              <a:gd name="connsiteX4" fmla="*/ 6296035 w 7683592"/>
              <a:gd name="connsiteY4" fmla="*/ 6096986 h 6096986"/>
              <a:gd name="connsiteX5" fmla="*/ 0 w 7683592"/>
              <a:gd name="connsiteY5" fmla="*/ 3274125 h 6096986"/>
              <a:gd name="connsiteX6" fmla="*/ 1467971 w 7683592"/>
              <a:gd name="connsiteY6" fmla="*/ 0 h 6096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683592" h="6096986">
                <a:moveTo>
                  <a:pt x="1467971" y="0"/>
                </a:moveTo>
                <a:lnTo>
                  <a:pt x="7683592" y="2786807"/>
                </a:lnTo>
                <a:lnTo>
                  <a:pt x="7683592" y="3253449"/>
                </a:lnTo>
                <a:lnTo>
                  <a:pt x="6408677" y="6096986"/>
                </a:lnTo>
                <a:lnTo>
                  <a:pt x="6296035" y="6096986"/>
                </a:lnTo>
                <a:lnTo>
                  <a:pt x="0" y="3274125"/>
                </a:lnTo>
                <a:lnTo>
                  <a:pt x="1467971" y="0"/>
                </a:lnTo>
                <a:close/>
              </a:path>
            </a:pathLst>
          </a:custGeom>
        </p:spPr>
      </p:pic>
      <p:pic>
        <p:nvPicPr>
          <p:cNvPr id="44" name="Picture 43" descr="A close up of a map&#10;&#10;Description automatically generated">
            <a:extLst>
              <a:ext uri="{FF2B5EF4-FFF2-40B4-BE49-F238E27FC236}">
                <a16:creationId xmlns:a16="http://schemas.microsoft.com/office/drawing/2014/main" id="{88E77FC7-DF48-E04D-A897-DC2C0E3EB0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000" t="46774" r="-1905" b="45723"/>
          <a:stretch>
            <a:fillRect/>
          </a:stretch>
        </p:blipFill>
        <p:spPr>
          <a:xfrm rot="20151040">
            <a:off x="8844152" y="1217161"/>
            <a:ext cx="174203" cy="466642"/>
          </a:xfrm>
          <a:custGeom>
            <a:avLst/>
            <a:gdLst>
              <a:gd name="connsiteX0" fmla="*/ 0 w 174203"/>
              <a:gd name="connsiteY0" fmla="*/ 0 h 466642"/>
              <a:gd name="connsiteX1" fmla="*/ 174203 w 174203"/>
              <a:gd name="connsiteY1" fmla="*/ 78105 h 466642"/>
              <a:gd name="connsiteX2" fmla="*/ 0 w 174203"/>
              <a:gd name="connsiteY2" fmla="*/ 466642 h 466642"/>
              <a:gd name="connsiteX3" fmla="*/ 0 w 174203"/>
              <a:gd name="connsiteY3" fmla="*/ 0 h 466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4203" h="466642">
                <a:moveTo>
                  <a:pt x="0" y="0"/>
                </a:moveTo>
                <a:lnTo>
                  <a:pt x="174203" y="78105"/>
                </a:lnTo>
                <a:lnTo>
                  <a:pt x="0" y="466642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42" name="Picture 41" descr="A close up of a map&#10;&#10;Description automatically generated">
            <a:extLst>
              <a:ext uri="{FF2B5EF4-FFF2-40B4-BE49-F238E27FC236}">
                <a16:creationId xmlns:a16="http://schemas.microsoft.com/office/drawing/2014/main" id="{E12ACE8A-375D-494B-A08A-FBD5AA3543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825" t="100000" r="13943" b="-676"/>
          <a:stretch>
            <a:fillRect/>
          </a:stretch>
        </p:blipFill>
        <p:spPr>
          <a:xfrm rot="20151040">
            <a:off x="8848119" y="4836486"/>
            <a:ext cx="112642" cy="42051"/>
          </a:xfrm>
          <a:custGeom>
            <a:avLst/>
            <a:gdLst>
              <a:gd name="connsiteX0" fmla="*/ 112642 w 112642"/>
              <a:gd name="connsiteY0" fmla="*/ 0 h 42051"/>
              <a:gd name="connsiteX1" fmla="*/ 93789 w 112642"/>
              <a:gd name="connsiteY1" fmla="*/ 42051 h 42051"/>
              <a:gd name="connsiteX2" fmla="*/ 0 w 112642"/>
              <a:gd name="connsiteY2" fmla="*/ 0 h 42051"/>
              <a:gd name="connsiteX3" fmla="*/ 112642 w 112642"/>
              <a:gd name="connsiteY3" fmla="*/ 0 h 42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642" h="42051">
                <a:moveTo>
                  <a:pt x="112642" y="0"/>
                </a:moveTo>
                <a:lnTo>
                  <a:pt x="93789" y="42051"/>
                </a:lnTo>
                <a:lnTo>
                  <a:pt x="0" y="0"/>
                </a:lnTo>
                <a:lnTo>
                  <a:pt x="112642" y="0"/>
                </a:lnTo>
                <a:close/>
              </a:path>
            </a:pathLst>
          </a:cu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F8C338B6-59CD-954D-98C7-351E61B71E2A}"/>
              </a:ext>
            </a:extLst>
          </p:cNvPr>
          <p:cNvSpPr/>
          <p:nvPr/>
        </p:nvSpPr>
        <p:spPr>
          <a:xfrm>
            <a:off x="6059348" y="1797896"/>
            <a:ext cx="179986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dirty="0">
                <a:solidFill>
                  <a:schemeClr val="accent5"/>
                </a:solidFill>
                <a:latin typeface="inherit"/>
              </a:rPr>
              <a:t>LAT: 48.874911</a:t>
            </a:r>
            <a:endParaRPr lang="en-US" dirty="0">
              <a:solidFill>
                <a:schemeClr val="accent5"/>
              </a:solidFill>
              <a:latin typeface="proxima-nova"/>
            </a:endParaRPr>
          </a:p>
          <a:p>
            <a:pPr fontAlgn="base"/>
            <a:r>
              <a:rPr lang="en-US" cap="all" dirty="0">
                <a:solidFill>
                  <a:schemeClr val="accent5"/>
                </a:solidFill>
                <a:latin typeface="proxima-nova"/>
              </a:rPr>
              <a:t>LON</a:t>
            </a:r>
            <a:r>
              <a:rPr lang="en-US" cap="all" dirty="0">
                <a:solidFill>
                  <a:schemeClr val="accent5"/>
                </a:solidFill>
                <a:latin typeface="inherit"/>
              </a:rPr>
              <a:t>:</a:t>
            </a:r>
            <a:r>
              <a:rPr lang="en-US" dirty="0">
                <a:solidFill>
                  <a:schemeClr val="accent5"/>
                </a:solidFill>
                <a:latin typeface="inherit"/>
              </a:rPr>
              <a:t>2.310612</a:t>
            </a:r>
            <a:endParaRPr lang="en-US" i="0" dirty="0">
              <a:solidFill>
                <a:schemeClr val="accent5"/>
              </a:solidFill>
              <a:effectLst/>
              <a:latin typeface="proxima-nov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F155576-EB51-4441-AC2A-FAED69B3571C}"/>
              </a:ext>
            </a:extLst>
          </p:cNvPr>
          <p:cNvSpPr txBox="1"/>
          <p:nvPr/>
        </p:nvSpPr>
        <p:spPr>
          <a:xfrm>
            <a:off x="6004999" y="1458410"/>
            <a:ext cx="32029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/>
                </a:solidFill>
              </a:rPr>
              <a:t>Exact Answer has 2 data points.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9EEA57E-35E8-134E-AC0E-6AE8328C317B}"/>
              </a:ext>
            </a:extLst>
          </p:cNvPr>
          <p:cNvSpPr/>
          <p:nvPr/>
        </p:nvSpPr>
        <p:spPr>
          <a:xfrm>
            <a:off x="2784037" y="2211141"/>
            <a:ext cx="314485" cy="31448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687C66A0-C715-514A-B936-24F750877E34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5C1803B2-C478-8D46-8DFB-084D6807041E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1CFDC6DD-C270-7542-B818-A665B5C72A11}"/>
              </a:ext>
            </a:extLst>
          </p:cNvPr>
          <p:cNvSpPr txBox="1"/>
          <p:nvPr/>
        </p:nvSpPr>
        <p:spPr>
          <a:xfrm>
            <a:off x="6004999" y="2606233"/>
            <a:ext cx="31390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5"/>
                </a:solidFill>
              </a:rPr>
              <a:t>Quick Answer has 1 data point.</a:t>
            </a:r>
          </a:p>
          <a:p>
            <a:r>
              <a:rPr lang="en-US" dirty="0">
                <a:solidFill>
                  <a:schemeClr val="accent5"/>
                </a:solidFill>
              </a:rPr>
              <a:t>Not far from Boulevard Haussmann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550916E2-710D-9B4F-94D2-3B335DB04B0A}"/>
              </a:ext>
            </a:extLst>
          </p:cNvPr>
          <p:cNvCxnSpPr>
            <a:cxnSpLocks/>
          </p:cNvCxnSpPr>
          <p:nvPr/>
        </p:nvCxnSpPr>
        <p:spPr>
          <a:xfrm flipV="1">
            <a:off x="532435" y="1545771"/>
            <a:ext cx="4736251" cy="2470644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EEFAC94-A360-0B49-B49A-B6E459E5D6F0}"/>
              </a:ext>
            </a:extLst>
          </p:cNvPr>
          <p:cNvCxnSpPr/>
          <p:nvPr/>
        </p:nvCxnSpPr>
        <p:spPr>
          <a:xfrm>
            <a:off x="3028950" y="2444227"/>
            <a:ext cx="113576" cy="183229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27D1BBF6-51A6-2447-898E-4A483FDF28BA}"/>
              </a:ext>
            </a:extLst>
          </p:cNvPr>
          <p:cNvSpPr/>
          <p:nvPr/>
        </p:nvSpPr>
        <p:spPr>
          <a:xfrm>
            <a:off x="5556621" y="3099989"/>
            <a:ext cx="314485" cy="31448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EB08C9D-E461-2D4F-BBCD-4450C398FA0B}"/>
              </a:ext>
            </a:extLst>
          </p:cNvPr>
          <p:cNvCxnSpPr>
            <a:cxnSpLocks/>
            <a:stCxn id="21" idx="0"/>
          </p:cNvCxnSpPr>
          <p:nvPr/>
        </p:nvCxnSpPr>
        <p:spPr>
          <a:xfrm flipH="1" flipV="1">
            <a:off x="4710632" y="1827742"/>
            <a:ext cx="1003232" cy="1272247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FBEA115E-6543-E14E-A398-C291B3AFCD8A}"/>
              </a:ext>
            </a:extLst>
          </p:cNvPr>
          <p:cNvSpPr txBox="1"/>
          <p:nvPr/>
        </p:nvSpPr>
        <p:spPr>
          <a:xfrm>
            <a:off x="6068926" y="3796010"/>
            <a:ext cx="31390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Another point can be measured this way</a:t>
            </a:r>
          </a:p>
          <a:p>
            <a:r>
              <a:rPr lang="en-US" dirty="0"/>
              <a:t>“Hermes is farther from Boulevard…"</a:t>
            </a:r>
          </a:p>
        </p:txBody>
      </p:sp>
    </p:spTree>
    <p:extLst>
      <p:ext uri="{BB962C8B-B14F-4D97-AF65-F5344CB8AC3E}">
        <p14:creationId xmlns:p14="http://schemas.microsoft.com/office/powerpoint/2010/main" val="3550248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9EBB200-FD53-443C-A445-1CEB0D6AF0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4/8/21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3278885-94D7-46C5-A6EF-8284E42A9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8E2758-EAB0-48B2-A657-DA1A3686F6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3D23F0-EACF-4BCF-928D-60A2538E15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290FF7-652B-4475-AEAB-8B1A5D23AE09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6" name="Shape 278">
            <a:extLst>
              <a:ext uri="{FF2B5EF4-FFF2-40B4-BE49-F238E27FC236}">
                <a16:creationId xmlns:a16="http://schemas.microsoft.com/office/drawing/2014/main" id="{914AFED0-5CA1-4EEB-B9AD-33A2C567EACA}"/>
              </a:ext>
            </a:extLst>
          </p:cNvPr>
          <p:cNvSpPr txBox="1"/>
          <p:nvPr/>
        </p:nvSpPr>
        <p:spPr>
          <a:xfrm>
            <a:off x="2674714" y="1211706"/>
            <a:ext cx="6400800" cy="44152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0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Output from LSA are “x-variables” </a:t>
            </a:r>
          </a:p>
        </p:txBody>
      </p:sp>
      <p:grpSp>
        <p:nvGrpSpPr>
          <p:cNvPr id="8" name="Shape 280">
            <a:extLst>
              <a:ext uri="{FF2B5EF4-FFF2-40B4-BE49-F238E27FC236}">
                <a16:creationId xmlns:a16="http://schemas.microsoft.com/office/drawing/2014/main" id="{89D91387-F3AF-4970-B655-1BAB74AD1B9B}"/>
              </a:ext>
            </a:extLst>
          </p:cNvPr>
          <p:cNvGrpSpPr/>
          <p:nvPr/>
        </p:nvGrpSpPr>
        <p:grpSpPr>
          <a:xfrm>
            <a:off x="2767276" y="1861518"/>
            <a:ext cx="980217" cy="916620"/>
            <a:chOff x="4044175" y="930800"/>
            <a:chExt cx="806099" cy="730199"/>
          </a:xfrm>
        </p:grpSpPr>
        <p:sp>
          <p:nvSpPr>
            <p:cNvPr id="9" name="Shape 281">
              <a:extLst>
                <a:ext uri="{FF2B5EF4-FFF2-40B4-BE49-F238E27FC236}">
                  <a16:creationId xmlns:a16="http://schemas.microsoft.com/office/drawing/2014/main" id="{9466159C-F683-4701-8EE6-240B15CE49CE}"/>
                </a:ext>
              </a:extLst>
            </p:cNvPr>
            <p:cNvSpPr/>
            <p:nvPr/>
          </p:nvSpPr>
          <p:spPr>
            <a:xfrm>
              <a:off x="4044175" y="1017125"/>
              <a:ext cx="136499" cy="643799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" name="Shape 282">
              <a:extLst>
                <a:ext uri="{FF2B5EF4-FFF2-40B4-BE49-F238E27FC236}">
                  <a16:creationId xmlns:a16="http://schemas.microsoft.com/office/drawing/2014/main" id="{397336C6-986A-4222-8529-A81F1650FA7C}"/>
                </a:ext>
              </a:extLst>
            </p:cNvPr>
            <p:cNvSpPr/>
            <p:nvPr/>
          </p:nvSpPr>
          <p:spPr>
            <a:xfrm>
              <a:off x="4267375" y="1300350"/>
              <a:ext cx="136499" cy="3606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1" name="Shape 283">
              <a:extLst>
                <a:ext uri="{FF2B5EF4-FFF2-40B4-BE49-F238E27FC236}">
                  <a16:creationId xmlns:a16="http://schemas.microsoft.com/office/drawing/2014/main" id="{BAA57546-2820-4A33-AA79-9E90A0CC752B}"/>
                </a:ext>
              </a:extLst>
            </p:cNvPr>
            <p:cNvSpPr/>
            <p:nvPr/>
          </p:nvSpPr>
          <p:spPr>
            <a:xfrm>
              <a:off x="4490575" y="930800"/>
              <a:ext cx="136499" cy="730199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2" name="Shape 284">
              <a:extLst>
                <a:ext uri="{FF2B5EF4-FFF2-40B4-BE49-F238E27FC236}">
                  <a16:creationId xmlns:a16="http://schemas.microsoft.com/office/drawing/2014/main" id="{207050D0-A7CB-4C7B-A0BF-FEF395EEF480}"/>
                </a:ext>
              </a:extLst>
            </p:cNvPr>
            <p:cNvSpPr/>
            <p:nvPr/>
          </p:nvSpPr>
          <p:spPr>
            <a:xfrm>
              <a:off x="4713775" y="1070600"/>
              <a:ext cx="136499" cy="590399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13" name="Shape 285">
            <a:extLst>
              <a:ext uri="{FF2B5EF4-FFF2-40B4-BE49-F238E27FC236}">
                <a16:creationId xmlns:a16="http://schemas.microsoft.com/office/drawing/2014/main" id="{C4E3B576-7840-41EE-B54D-02E70DEFD9F5}"/>
              </a:ext>
            </a:extLst>
          </p:cNvPr>
          <p:cNvSpPr txBox="1"/>
          <p:nvPr/>
        </p:nvSpPr>
        <p:spPr>
          <a:xfrm>
            <a:off x="395900" y="1889388"/>
            <a:ext cx="1184400" cy="432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en" u="sng" dirty="0">
                <a:latin typeface="Open Sans"/>
                <a:ea typeface="Open Sans"/>
                <a:cs typeface="Open Sans"/>
                <a:sym typeface="Open Sans"/>
              </a:rPr>
              <a:t>Data Setup</a:t>
            </a:r>
          </a:p>
        </p:txBody>
      </p:sp>
      <p:sp>
        <p:nvSpPr>
          <p:cNvPr id="15" name="Shape 287">
            <a:extLst>
              <a:ext uri="{FF2B5EF4-FFF2-40B4-BE49-F238E27FC236}">
                <a16:creationId xmlns:a16="http://schemas.microsoft.com/office/drawing/2014/main" id="{226197BF-BB15-426F-BE12-7DC2402E3B38}"/>
              </a:ext>
            </a:extLst>
          </p:cNvPr>
          <p:cNvSpPr txBox="1"/>
          <p:nvPr/>
        </p:nvSpPr>
        <p:spPr>
          <a:xfrm>
            <a:off x="0" y="3956522"/>
            <a:ext cx="1985963" cy="17643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1200" i="1" dirty="0">
                <a:latin typeface="Open Sans"/>
                <a:ea typeface="Open Sans"/>
                <a:cs typeface="Open Sans"/>
                <a:sym typeface="Open Sans"/>
              </a:rPr>
              <a:t>Flat “Excel” file.  Each row is a record or observation.  Each column is an attribute of the record. </a:t>
            </a:r>
          </a:p>
          <a:p>
            <a:endParaRPr lang="en" sz="1200" b="1" i="1" u="sng" dirty="0">
              <a:latin typeface="Open Sans"/>
              <a:ea typeface="Open Sans"/>
              <a:cs typeface="Open Sans"/>
              <a:sym typeface="Open Sans"/>
            </a:endParaRPr>
          </a:p>
          <a:p>
            <a:r>
              <a:rPr lang="en" sz="1200" b="1" i="1" u="sng" dirty="0">
                <a:latin typeface="Open Sans"/>
                <a:ea typeface="Open Sans"/>
                <a:cs typeface="Open Sans"/>
                <a:sym typeface="Open Sans"/>
              </a:rPr>
              <a:t>One column is the outcome, y or target attribute.</a:t>
            </a:r>
          </a:p>
        </p:txBody>
      </p:sp>
      <p:sp>
        <p:nvSpPr>
          <p:cNvPr id="22" name="Shape 296">
            <a:extLst>
              <a:ext uri="{FF2B5EF4-FFF2-40B4-BE49-F238E27FC236}">
                <a16:creationId xmlns:a16="http://schemas.microsoft.com/office/drawing/2014/main" id="{6445DD1F-C5F2-4A5C-96FC-AD9C6A057ACE}"/>
              </a:ext>
            </a:extLst>
          </p:cNvPr>
          <p:cNvSpPr/>
          <p:nvPr/>
        </p:nvSpPr>
        <p:spPr>
          <a:xfrm>
            <a:off x="1444187" y="2789656"/>
            <a:ext cx="165900" cy="9165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pic>
        <p:nvPicPr>
          <p:cNvPr id="23" name="Shape 297">
            <a:extLst>
              <a:ext uri="{FF2B5EF4-FFF2-40B4-BE49-F238E27FC236}">
                <a16:creationId xmlns:a16="http://schemas.microsoft.com/office/drawing/2014/main" id="{4605CDF1-BA5A-44AB-8EB2-9BF8A886E0C0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350849" y="2917298"/>
            <a:ext cx="488781" cy="525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FAB1C168-0F77-124F-BE06-F43A61A51CE1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41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E934970E-E11D-6F42-B8E7-9F7FDACCDD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4022" y="1790516"/>
            <a:ext cx="5245958" cy="1058625"/>
          </a:xfrm>
          <a:prstGeom prst="rect">
            <a:avLst/>
          </a:prstGeom>
        </p:spPr>
      </p:pic>
      <p:grpSp>
        <p:nvGrpSpPr>
          <p:cNvPr id="43" name="Shape 280">
            <a:extLst>
              <a:ext uri="{FF2B5EF4-FFF2-40B4-BE49-F238E27FC236}">
                <a16:creationId xmlns:a16="http://schemas.microsoft.com/office/drawing/2014/main" id="{0E2581E0-722D-EA4B-AB90-CB6205095D9A}"/>
              </a:ext>
            </a:extLst>
          </p:cNvPr>
          <p:cNvGrpSpPr/>
          <p:nvPr/>
        </p:nvGrpSpPr>
        <p:grpSpPr>
          <a:xfrm>
            <a:off x="325016" y="2776109"/>
            <a:ext cx="980217" cy="916620"/>
            <a:chOff x="4044175" y="930800"/>
            <a:chExt cx="806099" cy="730199"/>
          </a:xfrm>
        </p:grpSpPr>
        <p:sp>
          <p:nvSpPr>
            <p:cNvPr id="44" name="Shape 281">
              <a:extLst>
                <a:ext uri="{FF2B5EF4-FFF2-40B4-BE49-F238E27FC236}">
                  <a16:creationId xmlns:a16="http://schemas.microsoft.com/office/drawing/2014/main" id="{637ADEB1-3E28-CE46-8DC8-51CBFF20611E}"/>
                </a:ext>
              </a:extLst>
            </p:cNvPr>
            <p:cNvSpPr/>
            <p:nvPr/>
          </p:nvSpPr>
          <p:spPr>
            <a:xfrm>
              <a:off x="4044175" y="1017125"/>
              <a:ext cx="136499" cy="643799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5" name="Shape 282">
              <a:extLst>
                <a:ext uri="{FF2B5EF4-FFF2-40B4-BE49-F238E27FC236}">
                  <a16:creationId xmlns:a16="http://schemas.microsoft.com/office/drawing/2014/main" id="{A43211B7-F73C-4145-A2DC-597967CE6034}"/>
                </a:ext>
              </a:extLst>
            </p:cNvPr>
            <p:cNvSpPr/>
            <p:nvPr/>
          </p:nvSpPr>
          <p:spPr>
            <a:xfrm>
              <a:off x="4267375" y="1300350"/>
              <a:ext cx="136499" cy="3606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6" name="Shape 283">
              <a:extLst>
                <a:ext uri="{FF2B5EF4-FFF2-40B4-BE49-F238E27FC236}">
                  <a16:creationId xmlns:a16="http://schemas.microsoft.com/office/drawing/2014/main" id="{8A6B1A86-EB56-8A4B-BAE5-CF57E195A29A}"/>
                </a:ext>
              </a:extLst>
            </p:cNvPr>
            <p:cNvSpPr/>
            <p:nvPr/>
          </p:nvSpPr>
          <p:spPr>
            <a:xfrm>
              <a:off x="4490575" y="930800"/>
              <a:ext cx="136499" cy="730199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7" name="Shape 284">
              <a:extLst>
                <a:ext uri="{FF2B5EF4-FFF2-40B4-BE49-F238E27FC236}">
                  <a16:creationId xmlns:a16="http://schemas.microsoft.com/office/drawing/2014/main" id="{AACE1741-21CC-8D42-8977-A52C9868CBEF}"/>
                </a:ext>
              </a:extLst>
            </p:cNvPr>
            <p:cNvSpPr/>
            <p:nvPr/>
          </p:nvSpPr>
          <p:spPr>
            <a:xfrm>
              <a:off x="4713775" y="1070600"/>
              <a:ext cx="136499" cy="590399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48" name="Shape 278">
            <a:extLst>
              <a:ext uri="{FF2B5EF4-FFF2-40B4-BE49-F238E27FC236}">
                <a16:creationId xmlns:a16="http://schemas.microsoft.com/office/drawing/2014/main" id="{DD0F117C-A3AA-BE4F-81CE-0389CCEFED66}"/>
              </a:ext>
            </a:extLst>
          </p:cNvPr>
          <p:cNvSpPr txBox="1"/>
          <p:nvPr/>
        </p:nvSpPr>
        <p:spPr>
          <a:xfrm>
            <a:off x="2674714" y="3366527"/>
            <a:ext cx="6400800" cy="44152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0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The label is ”y-variable”</a:t>
            </a:r>
          </a:p>
        </p:txBody>
      </p:sp>
      <p:sp>
        <p:nvSpPr>
          <p:cNvPr id="49" name="Shape 296">
            <a:extLst>
              <a:ext uri="{FF2B5EF4-FFF2-40B4-BE49-F238E27FC236}">
                <a16:creationId xmlns:a16="http://schemas.microsoft.com/office/drawing/2014/main" id="{29744AD7-22A9-CE41-A3FE-9BAFD5AA9FCB}"/>
              </a:ext>
            </a:extLst>
          </p:cNvPr>
          <p:cNvSpPr/>
          <p:nvPr/>
        </p:nvSpPr>
        <p:spPr>
          <a:xfrm>
            <a:off x="2676722" y="4018502"/>
            <a:ext cx="165900" cy="9165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0" name="Triangle 49">
            <a:extLst>
              <a:ext uri="{FF2B5EF4-FFF2-40B4-BE49-F238E27FC236}">
                <a16:creationId xmlns:a16="http://schemas.microsoft.com/office/drawing/2014/main" id="{813CCBD1-A807-7D45-91EA-C227747F14F5}"/>
              </a:ext>
            </a:extLst>
          </p:cNvPr>
          <p:cNvSpPr/>
          <p:nvPr/>
        </p:nvSpPr>
        <p:spPr>
          <a:xfrm rot="5400000">
            <a:off x="127323" y="3356659"/>
            <a:ext cx="4305782" cy="486137"/>
          </a:xfrm>
          <a:prstGeom prst="triangl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B1390A49-39DA-9C4B-BAEB-4B5BC74B96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8392" y="3973170"/>
            <a:ext cx="6166491" cy="1013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477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48" grpId="0" animBg="1"/>
      <p:bldP spid="49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5175604-D216-E245-8AB6-A881D336EA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4/8/21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9E09886-2096-4B46-92B6-6780AEDA3F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9144000" cy="591477"/>
          </a:xfrm>
        </p:spPr>
        <p:txBody>
          <a:bodyPr/>
          <a:lstStyle/>
          <a:p>
            <a:r>
              <a:rPr lang="en-US" sz="2800" dirty="0"/>
              <a:t>The modeling function usually needs a matrix with both.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4533A7-8555-A74A-85CA-0E9F08CCA6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2FF9D8-E14C-BB45-8071-6F741E1E0C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290FF7-652B-4475-AEAB-8B1A5D23AE09}" type="slidenum">
              <a:rPr lang="en-US" smtClean="0"/>
              <a:pPr/>
              <a:t>49</a:t>
            </a:fld>
            <a:endParaRPr lang="en-US" dirty="0"/>
          </a:p>
        </p:txBody>
      </p:sp>
      <p:pic>
        <p:nvPicPr>
          <p:cNvPr id="7" name="Picture 6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00135589-AA9E-3540-B627-5E651AE353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8542"/>
            <a:ext cx="9144000" cy="3500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8536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EF84F95-C2E8-5743-83EA-CA3C79724A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4/8/21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EBB5E43-38DF-2945-B1B2-733E74D43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view of overfitting to a problem…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25F448-4515-1D4A-BA82-A3EB0EEF1E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F67C3F-1517-C648-982A-F1A148DFF4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3450" y="2158492"/>
            <a:ext cx="4737100" cy="3175000"/>
          </a:xfrm>
          <a:prstGeom prst="rect">
            <a:avLst/>
          </a:prstGeom>
        </p:spPr>
      </p:pic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E9CD8A6A-0546-234C-8973-614ED403A5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96</a:t>
            </a:r>
          </a:p>
        </p:txBody>
      </p:sp>
    </p:spTree>
    <p:extLst>
      <p:ext uri="{BB962C8B-B14F-4D97-AF65-F5344CB8AC3E}">
        <p14:creationId xmlns:p14="http://schemas.microsoft.com/office/powerpoint/2010/main" val="63816524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BA880B5-5AE1-467C-8366-3251D679BD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4/8/21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9163186-DB36-4EF5-9068-974F89000C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Wisdom of the Crowd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D3217C-CD88-432D-8A68-B1DF66C148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C36FE1-87DF-43B7-B607-7E8223A9BB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 CSCI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4AF254-5399-44EE-AFAC-7E3F7B3B027B}"/>
              </a:ext>
            </a:extLst>
          </p:cNvPr>
          <p:cNvSpPr txBox="1"/>
          <p:nvPr/>
        </p:nvSpPr>
        <p:spPr>
          <a:xfrm>
            <a:off x="304799" y="5715000"/>
            <a:ext cx="8729545" cy="424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1400" i="1"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i="0" dirty="0"/>
              <a:t>The median weight was 9lbs (0.8%) off and was better than individual cattle experts.</a:t>
            </a:r>
          </a:p>
        </p:txBody>
      </p:sp>
      <p:pic>
        <p:nvPicPr>
          <p:cNvPr id="8" name="Shape 652">
            <a:extLst>
              <a:ext uri="{FF2B5EF4-FFF2-40B4-BE49-F238E27FC236}">
                <a16:creationId xmlns:a16="http://schemas.microsoft.com/office/drawing/2014/main" id="{A3A0422A-8448-48C2-BDB5-176D19DCFBCC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562600" y="1716750"/>
            <a:ext cx="3160925" cy="3314575"/>
          </a:xfrm>
          <a:prstGeom prst="rect">
            <a:avLst/>
          </a:prstGeom>
          <a:solidFill>
            <a:schemeClr val="tx1"/>
          </a:solidFill>
          <a:ln>
            <a:noFill/>
          </a:ln>
        </p:spPr>
      </p:pic>
      <p:sp>
        <p:nvSpPr>
          <p:cNvPr id="9" name="Shape 650">
            <a:extLst>
              <a:ext uri="{FF2B5EF4-FFF2-40B4-BE49-F238E27FC236}">
                <a16:creationId xmlns:a16="http://schemas.microsoft.com/office/drawing/2014/main" id="{6E4918CD-9D07-42CF-8A29-D673195AAC55}"/>
              </a:ext>
            </a:extLst>
          </p:cNvPr>
          <p:cNvSpPr txBox="1"/>
          <p:nvPr/>
        </p:nvSpPr>
        <p:spPr>
          <a:xfrm>
            <a:off x="228599" y="1716750"/>
            <a:ext cx="4343401" cy="3424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227013" indent="-74613">
              <a:lnSpc>
                <a:spcPct val="115000"/>
              </a:lnSpc>
              <a:buClr>
                <a:schemeClr val="dk1"/>
              </a:buClr>
              <a:buSzPct val="100000"/>
              <a:buFont typeface="Open Sans"/>
              <a:buChar char="●"/>
            </a:pPr>
            <a:r>
              <a:rPr lang="en" sz="16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Prevailing wisdom at the time was that crowds acted irrationally</a:t>
            </a:r>
          </a:p>
          <a:p>
            <a:pPr marL="687388" lvl="1" indent="-77788">
              <a:lnSpc>
                <a:spcPct val="115000"/>
              </a:lnSpc>
              <a:buClr>
                <a:schemeClr val="dk1"/>
              </a:buClr>
              <a:buSzPct val="100000"/>
              <a:buFont typeface="Open Sans"/>
              <a:buChar char="○"/>
            </a:pPr>
            <a:r>
              <a:rPr lang="en" sz="1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Riots, mobs, cults</a:t>
            </a:r>
          </a:p>
          <a:p>
            <a:pPr marL="687388" lvl="1" indent="-77788">
              <a:lnSpc>
                <a:spcPct val="115000"/>
              </a:lnSpc>
              <a:buClr>
                <a:schemeClr val="dk1"/>
              </a:buClr>
              <a:buSzPct val="100000"/>
              <a:buFont typeface="Open Sans"/>
              <a:buChar char="○"/>
            </a:pPr>
            <a:r>
              <a:rPr lang="en" sz="1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Galton wanted to explore trustworthiness and peculiarities of popular judgment</a:t>
            </a:r>
          </a:p>
          <a:p>
            <a:pPr indent="457200">
              <a:lnSpc>
                <a:spcPct val="115000"/>
              </a:lnSpc>
            </a:pPr>
            <a:endParaRPr sz="1600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27013" indent="-74613">
              <a:lnSpc>
                <a:spcPct val="115000"/>
              </a:lnSpc>
              <a:buClr>
                <a:schemeClr val="dk1"/>
              </a:buClr>
              <a:buSzPct val="100000"/>
              <a:buFont typeface="Open Sans"/>
              <a:buChar char="●"/>
            </a:pPr>
            <a:r>
              <a:rPr lang="en" sz="16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Galton attended an Ox weight guessing competition at a cattle exhibition</a:t>
            </a:r>
          </a:p>
          <a:p>
            <a:pPr marL="687388" lvl="1" indent="-77788">
              <a:lnSpc>
                <a:spcPct val="115000"/>
              </a:lnSpc>
              <a:buClr>
                <a:schemeClr val="dk1"/>
              </a:buClr>
              <a:buSzPct val="100000"/>
              <a:buFont typeface="Open Sans"/>
              <a:buChar char="○"/>
            </a:pPr>
            <a:r>
              <a:rPr lang="en" sz="1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Participants individually guessed a very wide weight range</a:t>
            </a:r>
          </a:p>
          <a:p>
            <a:pPr>
              <a:lnSpc>
                <a:spcPct val="115000"/>
              </a:lnSpc>
            </a:pPr>
            <a:endParaRPr sz="1200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316146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5887C09-8430-4BB7-A0C5-770B6A7B8AB6}"/>
              </a:ext>
            </a:extLst>
          </p:cNvPr>
          <p:cNvSpPr/>
          <p:nvPr/>
        </p:nvSpPr>
        <p:spPr>
          <a:xfrm>
            <a:off x="2679585" y="4213223"/>
            <a:ext cx="4249369" cy="3132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Vote Tally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BA880B5-5AE1-467C-8366-3251D679BD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4/8/21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9163186-DB36-4EF5-9068-974F89000C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Forests - Classification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D3217C-CD88-432D-8A68-B1DF66C148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C36FE1-87DF-43B7-B607-7E8223A9BB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6" name="Shape 651">
            <a:extLst>
              <a:ext uri="{FF2B5EF4-FFF2-40B4-BE49-F238E27FC236}">
                <a16:creationId xmlns:a16="http://schemas.microsoft.com/office/drawing/2014/main" id="{FD924FEC-E4D2-4DCA-8439-16F154EFDFAE}"/>
              </a:ext>
            </a:extLst>
          </p:cNvPr>
          <p:cNvSpPr txBox="1"/>
          <p:nvPr/>
        </p:nvSpPr>
        <p:spPr>
          <a:xfrm>
            <a:off x="304799" y="1143001"/>
            <a:ext cx="8729546" cy="457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ctr">
              <a:lnSpc>
                <a:spcPct val="115000"/>
              </a:lnSpc>
            </a:pPr>
            <a:r>
              <a:rPr lang="en-US" sz="16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Each mini tree acts as a voter from the mob.  Each voter is allowed to look at a random group of variables e.g. a mini data set to make its splits.</a:t>
            </a:r>
            <a:endParaRPr lang="en" sz="1600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2" name="Shape 670">
            <a:extLst>
              <a:ext uri="{FF2B5EF4-FFF2-40B4-BE49-F238E27FC236}">
                <a16:creationId xmlns:a16="http://schemas.microsoft.com/office/drawing/2014/main" id="{D25A7F1A-6BF0-41F7-9DA8-547C94BF9B61}"/>
              </a:ext>
            </a:extLst>
          </p:cNvPr>
          <p:cNvGrpSpPr/>
          <p:nvPr/>
        </p:nvGrpSpPr>
        <p:grpSpPr>
          <a:xfrm>
            <a:off x="2679585" y="3173160"/>
            <a:ext cx="1196048" cy="818132"/>
            <a:chOff x="4034275" y="836075"/>
            <a:chExt cx="4609049" cy="3152724"/>
          </a:xfrm>
        </p:grpSpPr>
        <p:sp>
          <p:nvSpPr>
            <p:cNvPr id="13" name="Shape 671">
              <a:extLst>
                <a:ext uri="{FF2B5EF4-FFF2-40B4-BE49-F238E27FC236}">
                  <a16:creationId xmlns:a16="http://schemas.microsoft.com/office/drawing/2014/main" id="{C49A1672-9F86-4C43-8BA7-072DE7A347BE}"/>
                </a:ext>
              </a:extLst>
            </p:cNvPr>
            <p:cNvSpPr/>
            <p:nvPr/>
          </p:nvSpPr>
          <p:spPr>
            <a:xfrm>
              <a:off x="5315850" y="836075"/>
              <a:ext cx="878400" cy="8784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algn="ctr"/>
              <a:endParaRPr sz="8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4" name="Shape 672">
              <a:extLst>
                <a:ext uri="{FF2B5EF4-FFF2-40B4-BE49-F238E27FC236}">
                  <a16:creationId xmlns:a16="http://schemas.microsoft.com/office/drawing/2014/main" id="{8C34EA2D-0E7C-4E68-83F0-7678688C860B}"/>
                </a:ext>
              </a:extLst>
            </p:cNvPr>
            <p:cNvSpPr/>
            <p:nvPr/>
          </p:nvSpPr>
          <p:spPr>
            <a:xfrm>
              <a:off x="4034275" y="2105475"/>
              <a:ext cx="978899" cy="517199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algn="ctr"/>
              <a:endParaRPr sz="10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cxnSp>
          <p:nvCxnSpPr>
            <p:cNvPr id="15" name="Shape 673">
              <a:extLst>
                <a:ext uri="{FF2B5EF4-FFF2-40B4-BE49-F238E27FC236}">
                  <a16:creationId xmlns:a16="http://schemas.microsoft.com/office/drawing/2014/main" id="{C1DBE0AF-900C-496A-A4AE-39EC3D179C97}"/>
                </a:ext>
              </a:extLst>
            </p:cNvPr>
            <p:cNvCxnSpPr>
              <a:stCxn id="13" idx="3"/>
              <a:endCxn id="14" idx="0"/>
            </p:cNvCxnSpPr>
            <p:nvPr/>
          </p:nvCxnSpPr>
          <p:spPr>
            <a:xfrm flipH="1">
              <a:off x="4524388" y="1585836"/>
              <a:ext cx="920100" cy="519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lg" len="lg"/>
              <a:tailEnd type="none" w="lg" len="lg"/>
            </a:ln>
          </p:spPr>
        </p:cxnSp>
        <p:cxnSp>
          <p:nvCxnSpPr>
            <p:cNvPr id="16" name="Shape 674">
              <a:extLst>
                <a:ext uri="{FF2B5EF4-FFF2-40B4-BE49-F238E27FC236}">
                  <a16:creationId xmlns:a16="http://schemas.microsoft.com/office/drawing/2014/main" id="{FB42D42F-FEC9-4B4E-AAE2-40A5461B8DBE}"/>
                </a:ext>
              </a:extLst>
            </p:cNvPr>
            <p:cNvCxnSpPr>
              <a:stCxn id="13" idx="5"/>
              <a:endCxn id="17" idx="1"/>
            </p:cNvCxnSpPr>
            <p:nvPr/>
          </p:nvCxnSpPr>
          <p:spPr>
            <a:xfrm>
              <a:off x="6065611" y="1585836"/>
              <a:ext cx="626699" cy="468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17" name="Shape 675">
              <a:extLst>
                <a:ext uri="{FF2B5EF4-FFF2-40B4-BE49-F238E27FC236}">
                  <a16:creationId xmlns:a16="http://schemas.microsoft.com/office/drawing/2014/main" id="{84B7427F-8084-4F5E-A6A8-E75C6AAC66BA}"/>
                </a:ext>
              </a:extLst>
            </p:cNvPr>
            <p:cNvSpPr/>
            <p:nvPr/>
          </p:nvSpPr>
          <p:spPr>
            <a:xfrm>
              <a:off x="6563075" y="1924875"/>
              <a:ext cx="878400" cy="8784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algn="ctr"/>
              <a:endParaRPr sz="7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8" name="Shape 676">
              <a:extLst>
                <a:ext uri="{FF2B5EF4-FFF2-40B4-BE49-F238E27FC236}">
                  <a16:creationId xmlns:a16="http://schemas.microsoft.com/office/drawing/2014/main" id="{610DFFE1-2FEF-496A-A1ED-55011D2E67A7}"/>
                </a:ext>
              </a:extLst>
            </p:cNvPr>
            <p:cNvSpPr/>
            <p:nvPr/>
          </p:nvSpPr>
          <p:spPr>
            <a:xfrm>
              <a:off x="5175425" y="3471600"/>
              <a:ext cx="978899" cy="517199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algn="ctr"/>
              <a:endParaRPr sz="10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cxnSp>
          <p:nvCxnSpPr>
            <p:cNvPr id="19" name="Shape 677">
              <a:extLst>
                <a:ext uri="{FF2B5EF4-FFF2-40B4-BE49-F238E27FC236}">
                  <a16:creationId xmlns:a16="http://schemas.microsoft.com/office/drawing/2014/main" id="{C4F66EA4-2D27-42EF-B925-9230CD6EDB55}"/>
                </a:ext>
              </a:extLst>
            </p:cNvPr>
            <p:cNvCxnSpPr>
              <a:stCxn id="17" idx="3"/>
              <a:endCxn id="18" idx="0"/>
            </p:cNvCxnSpPr>
            <p:nvPr/>
          </p:nvCxnSpPr>
          <p:spPr>
            <a:xfrm flipH="1">
              <a:off x="5665113" y="2674636"/>
              <a:ext cx="1026600" cy="796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lg" len="lg"/>
              <a:tailEnd type="none" w="lg" len="lg"/>
            </a:ln>
          </p:spPr>
        </p:cxnSp>
        <p:cxnSp>
          <p:nvCxnSpPr>
            <p:cNvPr id="20" name="Shape 678">
              <a:extLst>
                <a:ext uri="{FF2B5EF4-FFF2-40B4-BE49-F238E27FC236}">
                  <a16:creationId xmlns:a16="http://schemas.microsoft.com/office/drawing/2014/main" id="{39C9F748-C24D-45DB-9ACC-114761D3AB9A}"/>
                </a:ext>
              </a:extLst>
            </p:cNvPr>
            <p:cNvCxnSpPr>
              <a:stCxn id="17" idx="5"/>
              <a:endCxn id="21" idx="0"/>
            </p:cNvCxnSpPr>
            <p:nvPr/>
          </p:nvCxnSpPr>
          <p:spPr>
            <a:xfrm>
              <a:off x="7312836" y="2674636"/>
              <a:ext cx="840600" cy="796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21" name="Shape 679">
              <a:extLst>
                <a:ext uri="{FF2B5EF4-FFF2-40B4-BE49-F238E27FC236}">
                  <a16:creationId xmlns:a16="http://schemas.microsoft.com/office/drawing/2014/main" id="{C8DE5A91-EC75-4087-9608-8E2137F7130C}"/>
                </a:ext>
              </a:extLst>
            </p:cNvPr>
            <p:cNvSpPr/>
            <p:nvPr/>
          </p:nvSpPr>
          <p:spPr>
            <a:xfrm>
              <a:off x="7664425" y="3471600"/>
              <a:ext cx="978899" cy="517199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algn="ctr"/>
              <a:endParaRPr sz="10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22" name="Shape 680">
            <a:extLst>
              <a:ext uri="{FF2B5EF4-FFF2-40B4-BE49-F238E27FC236}">
                <a16:creationId xmlns:a16="http://schemas.microsoft.com/office/drawing/2014/main" id="{8C7B3661-D1E7-4B94-8995-24FBD31242EE}"/>
              </a:ext>
            </a:extLst>
          </p:cNvPr>
          <p:cNvGrpSpPr/>
          <p:nvPr/>
        </p:nvGrpSpPr>
        <p:grpSpPr>
          <a:xfrm>
            <a:off x="5448673" y="2062660"/>
            <a:ext cx="1196048" cy="818132"/>
            <a:chOff x="4034275" y="836075"/>
            <a:chExt cx="4609049" cy="3152724"/>
          </a:xfrm>
        </p:grpSpPr>
        <p:sp>
          <p:nvSpPr>
            <p:cNvPr id="23" name="Shape 681">
              <a:extLst>
                <a:ext uri="{FF2B5EF4-FFF2-40B4-BE49-F238E27FC236}">
                  <a16:creationId xmlns:a16="http://schemas.microsoft.com/office/drawing/2014/main" id="{479B0F69-C2B1-4A0F-98A2-1B08A656FA8D}"/>
                </a:ext>
              </a:extLst>
            </p:cNvPr>
            <p:cNvSpPr/>
            <p:nvPr/>
          </p:nvSpPr>
          <p:spPr>
            <a:xfrm>
              <a:off x="5315850" y="836075"/>
              <a:ext cx="878400" cy="8784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algn="ctr"/>
              <a:endParaRPr sz="8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4" name="Shape 682">
              <a:extLst>
                <a:ext uri="{FF2B5EF4-FFF2-40B4-BE49-F238E27FC236}">
                  <a16:creationId xmlns:a16="http://schemas.microsoft.com/office/drawing/2014/main" id="{BFCB9EB6-4B17-4945-8D03-88A716189717}"/>
                </a:ext>
              </a:extLst>
            </p:cNvPr>
            <p:cNvSpPr/>
            <p:nvPr/>
          </p:nvSpPr>
          <p:spPr>
            <a:xfrm>
              <a:off x="4034275" y="2105475"/>
              <a:ext cx="978899" cy="517199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algn="ctr"/>
              <a:endParaRPr sz="10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cxnSp>
          <p:nvCxnSpPr>
            <p:cNvPr id="25" name="Shape 683">
              <a:extLst>
                <a:ext uri="{FF2B5EF4-FFF2-40B4-BE49-F238E27FC236}">
                  <a16:creationId xmlns:a16="http://schemas.microsoft.com/office/drawing/2014/main" id="{B4BFF2DD-1352-40B6-88FF-DBEA6EE9CFCA}"/>
                </a:ext>
              </a:extLst>
            </p:cNvPr>
            <p:cNvCxnSpPr>
              <a:stCxn id="23" idx="3"/>
              <a:endCxn id="24" idx="0"/>
            </p:cNvCxnSpPr>
            <p:nvPr/>
          </p:nvCxnSpPr>
          <p:spPr>
            <a:xfrm flipH="1">
              <a:off x="4524388" y="1585836"/>
              <a:ext cx="920100" cy="519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lg" len="lg"/>
              <a:tailEnd type="none" w="lg" len="lg"/>
            </a:ln>
          </p:spPr>
        </p:cxnSp>
        <p:cxnSp>
          <p:nvCxnSpPr>
            <p:cNvPr id="26" name="Shape 684">
              <a:extLst>
                <a:ext uri="{FF2B5EF4-FFF2-40B4-BE49-F238E27FC236}">
                  <a16:creationId xmlns:a16="http://schemas.microsoft.com/office/drawing/2014/main" id="{924FBBA7-5C31-483E-A9D4-5125E7D20FF0}"/>
                </a:ext>
              </a:extLst>
            </p:cNvPr>
            <p:cNvCxnSpPr>
              <a:stCxn id="23" idx="5"/>
              <a:endCxn id="27" idx="1"/>
            </p:cNvCxnSpPr>
            <p:nvPr/>
          </p:nvCxnSpPr>
          <p:spPr>
            <a:xfrm>
              <a:off x="6065611" y="1585836"/>
              <a:ext cx="626700" cy="468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27" name="Shape 685">
              <a:extLst>
                <a:ext uri="{FF2B5EF4-FFF2-40B4-BE49-F238E27FC236}">
                  <a16:creationId xmlns:a16="http://schemas.microsoft.com/office/drawing/2014/main" id="{858C9490-67CE-4293-BD60-657D7005E110}"/>
                </a:ext>
              </a:extLst>
            </p:cNvPr>
            <p:cNvSpPr/>
            <p:nvPr/>
          </p:nvSpPr>
          <p:spPr>
            <a:xfrm>
              <a:off x="6563075" y="1924875"/>
              <a:ext cx="878400" cy="8784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algn="ctr"/>
              <a:endParaRPr sz="7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8" name="Shape 686">
              <a:extLst>
                <a:ext uri="{FF2B5EF4-FFF2-40B4-BE49-F238E27FC236}">
                  <a16:creationId xmlns:a16="http://schemas.microsoft.com/office/drawing/2014/main" id="{1DF967DF-6D43-4083-B50A-AA451DB766F7}"/>
                </a:ext>
              </a:extLst>
            </p:cNvPr>
            <p:cNvSpPr/>
            <p:nvPr/>
          </p:nvSpPr>
          <p:spPr>
            <a:xfrm>
              <a:off x="5175425" y="3471600"/>
              <a:ext cx="978899" cy="517199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algn="ctr"/>
              <a:endParaRPr sz="10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cxnSp>
          <p:nvCxnSpPr>
            <p:cNvPr id="29" name="Shape 687">
              <a:extLst>
                <a:ext uri="{FF2B5EF4-FFF2-40B4-BE49-F238E27FC236}">
                  <a16:creationId xmlns:a16="http://schemas.microsoft.com/office/drawing/2014/main" id="{8962AA86-7641-400B-9FE4-1CDE068D0EFD}"/>
                </a:ext>
              </a:extLst>
            </p:cNvPr>
            <p:cNvCxnSpPr>
              <a:stCxn id="27" idx="3"/>
              <a:endCxn id="28" idx="0"/>
            </p:cNvCxnSpPr>
            <p:nvPr/>
          </p:nvCxnSpPr>
          <p:spPr>
            <a:xfrm flipH="1">
              <a:off x="5665113" y="2674636"/>
              <a:ext cx="1026600" cy="796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lg" len="lg"/>
              <a:tailEnd type="none" w="lg" len="lg"/>
            </a:ln>
          </p:spPr>
        </p:cxnSp>
        <p:cxnSp>
          <p:nvCxnSpPr>
            <p:cNvPr id="30" name="Shape 688">
              <a:extLst>
                <a:ext uri="{FF2B5EF4-FFF2-40B4-BE49-F238E27FC236}">
                  <a16:creationId xmlns:a16="http://schemas.microsoft.com/office/drawing/2014/main" id="{7B4DA829-502B-4510-9936-C25D516DD43F}"/>
                </a:ext>
              </a:extLst>
            </p:cNvPr>
            <p:cNvCxnSpPr>
              <a:stCxn id="27" idx="5"/>
              <a:endCxn id="31" idx="0"/>
            </p:cNvCxnSpPr>
            <p:nvPr/>
          </p:nvCxnSpPr>
          <p:spPr>
            <a:xfrm>
              <a:off x="7312836" y="2674636"/>
              <a:ext cx="840600" cy="796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31" name="Shape 689">
              <a:extLst>
                <a:ext uri="{FF2B5EF4-FFF2-40B4-BE49-F238E27FC236}">
                  <a16:creationId xmlns:a16="http://schemas.microsoft.com/office/drawing/2014/main" id="{0CA517C4-46B2-4CE9-A79B-C3E8CBC2EE4C}"/>
                </a:ext>
              </a:extLst>
            </p:cNvPr>
            <p:cNvSpPr/>
            <p:nvPr/>
          </p:nvSpPr>
          <p:spPr>
            <a:xfrm>
              <a:off x="7664425" y="3471600"/>
              <a:ext cx="978899" cy="517199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algn="ctr"/>
              <a:endParaRPr sz="10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32" name="Shape 690">
            <a:extLst>
              <a:ext uri="{FF2B5EF4-FFF2-40B4-BE49-F238E27FC236}">
                <a16:creationId xmlns:a16="http://schemas.microsoft.com/office/drawing/2014/main" id="{A6EF7785-AC88-41CD-A560-0B936D34E34E}"/>
              </a:ext>
            </a:extLst>
          </p:cNvPr>
          <p:cNvGrpSpPr/>
          <p:nvPr/>
        </p:nvGrpSpPr>
        <p:grpSpPr>
          <a:xfrm>
            <a:off x="2679585" y="2135910"/>
            <a:ext cx="1196048" cy="818132"/>
            <a:chOff x="4034275" y="836075"/>
            <a:chExt cx="4609049" cy="3152724"/>
          </a:xfrm>
        </p:grpSpPr>
        <p:sp>
          <p:nvSpPr>
            <p:cNvPr id="33" name="Shape 691">
              <a:extLst>
                <a:ext uri="{FF2B5EF4-FFF2-40B4-BE49-F238E27FC236}">
                  <a16:creationId xmlns:a16="http://schemas.microsoft.com/office/drawing/2014/main" id="{3D27F1B7-1EBC-4EA0-82E3-95749058B4E7}"/>
                </a:ext>
              </a:extLst>
            </p:cNvPr>
            <p:cNvSpPr/>
            <p:nvPr/>
          </p:nvSpPr>
          <p:spPr>
            <a:xfrm>
              <a:off x="5315850" y="836075"/>
              <a:ext cx="878400" cy="8784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algn="ctr"/>
              <a:endParaRPr sz="8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4" name="Shape 692">
              <a:extLst>
                <a:ext uri="{FF2B5EF4-FFF2-40B4-BE49-F238E27FC236}">
                  <a16:creationId xmlns:a16="http://schemas.microsoft.com/office/drawing/2014/main" id="{BA932DC0-97B9-45EC-95F9-B725B4162DCB}"/>
                </a:ext>
              </a:extLst>
            </p:cNvPr>
            <p:cNvSpPr/>
            <p:nvPr/>
          </p:nvSpPr>
          <p:spPr>
            <a:xfrm>
              <a:off x="4034275" y="2105475"/>
              <a:ext cx="978899" cy="517199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algn="ctr"/>
              <a:endParaRPr sz="10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cxnSp>
          <p:nvCxnSpPr>
            <p:cNvPr id="35" name="Shape 693">
              <a:extLst>
                <a:ext uri="{FF2B5EF4-FFF2-40B4-BE49-F238E27FC236}">
                  <a16:creationId xmlns:a16="http://schemas.microsoft.com/office/drawing/2014/main" id="{F455F885-A834-4652-AF08-5D7662956FC9}"/>
                </a:ext>
              </a:extLst>
            </p:cNvPr>
            <p:cNvCxnSpPr>
              <a:stCxn id="33" idx="3"/>
              <a:endCxn id="34" idx="0"/>
            </p:cNvCxnSpPr>
            <p:nvPr/>
          </p:nvCxnSpPr>
          <p:spPr>
            <a:xfrm flipH="1">
              <a:off x="4524388" y="1585836"/>
              <a:ext cx="920100" cy="519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lg" len="lg"/>
              <a:tailEnd type="none" w="lg" len="lg"/>
            </a:ln>
          </p:spPr>
        </p:cxnSp>
        <p:cxnSp>
          <p:nvCxnSpPr>
            <p:cNvPr id="36" name="Shape 694">
              <a:extLst>
                <a:ext uri="{FF2B5EF4-FFF2-40B4-BE49-F238E27FC236}">
                  <a16:creationId xmlns:a16="http://schemas.microsoft.com/office/drawing/2014/main" id="{F2766256-9C11-4EB5-BABF-17C18C00746E}"/>
                </a:ext>
              </a:extLst>
            </p:cNvPr>
            <p:cNvCxnSpPr>
              <a:stCxn id="33" idx="5"/>
              <a:endCxn id="37" idx="1"/>
            </p:cNvCxnSpPr>
            <p:nvPr/>
          </p:nvCxnSpPr>
          <p:spPr>
            <a:xfrm>
              <a:off x="6065611" y="1585836"/>
              <a:ext cx="626699" cy="468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37" name="Shape 695">
              <a:extLst>
                <a:ext uri="{FF2B5EF4-FFF2-40B4-BE49-F238E27FC236}">
                  <a16:creationId xmlns:a16="http://schemas.microsoft.com/office/drawing/2014/main" id="{AD62C0C8-D75A-4B2F-A05E-82DC29F21EA2}"/>
                </a:ext>
              </a:extLst>
            </p:cNvPr>
            <p:cNvSpPr/>
            <p:nvPr/>
          </p:nvSpPr>
          <p:spPr>
            <a:xfrm>
              <a:off x="6563075" y="1924875"/>
              <a:ext cx="878400" cy="8784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algn="ctr"/>
              <a:endParaRPr sz="7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8" name="Shape 696">
              <a:extLst>
                <a:ext uri="{FF2B5EF4-FFF2-40B4-BE49-F238E27FC236}">
                  <a16:creationId xmlns:a16="http://schemas.microsoft.com/office/drawing/2014/main" id="{FB799925-AEB8-4041-8F26-FB54F7C9A725}"/>
                </a:ext>
              </a:extLst>
            </p:cNvPr>
            <p:cNvSpPr/>
            <p:nvPr/>
          </p:nvSpPr>
          <p:spPr>
            <a:xfrm>
              <a:off x="5175425" y="3471600"/>
              <a:ext cx="978899" cy="517199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algn="ctr"/>
              <a:endParaRPr sz="10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cxnSp>
          <p:nvCxnSpPr>
            <p:cNvPr id="39" name="Shape 697">
              <a:extLst>
                <a:ext uri="{FF2B5EF4-FFF2-40B4-BE49-F238E27FC236}">
                  <a16:creationId xmlns:a16="http://schemas.microsoft.com/office/drawing/2014/main" id="{89C6FB18-9FBD-484E-9FCC-6DDF59FEC1E2}"/>
                </a:ext>
              </a:extLst>
            </p:cNvPr>
            <p:cNvCxnSpPr>
              <a:stCxn id="37" idx="3"/>
              <a:endCxn id="38" idx="0"/>
            </p:cNvCxnSpPr>
            <p:nvPr/>
          </p:nvCxnSpPr>
          <p:spPr>
            <a:xfrm flipH="1">
              <a:off x="5665113" y="2674636"/>
              <a:ext cx="1026600" cy="796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lg" len="lg"/>
              <a:tailEnd type="none" w="lg" len="lg"/>
            </a:ln>
          </p:spPr>
        </p:cxnSp>
        <p:cxnSp>
          <p:nvCxnSpPr>
            <p:cNvPr id="40" name="Shape 698">
              <a:extLst>
                <a:ext uri="{FF2B5EF4-FFF2-40B4-BE49-F238E27FC236}">
                  <a16:creationId xmlns:a16="http://schemas.microsoft.com/office/drawing/2014/main" id="{06AA0A67-486E-49EF-A767-A1EA44DCDC49}"/>
                </a:ext>
              </a:extLst>
            </p:cNvPr>
            <p:cNvCxnSpPr>
              <a:stCxn id="37" idx="5"/>
              <a:endCxn id="41" idx="0"/>
            </p:cNvCxnSpPr>
            <p:nvPr/>
          </p:nvCxnSpPr>
          <p:spPr>
            <a:xfrm>
              <a:off x="7312836" y="2674636"/>
              <a:ext cx="840600" cy="796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41" name="Shape 699">
              <a:extLst>
                <a:ext uri="{FF2B5EF4-FFF2-40B4-BE49-F238E27FC236}">
                  <a16:creationId xmlns:a16="http://schemas.microsoft.com/office/drawing/2014/main" id="{E92BCE7F-92A9-4FEA-8AD9-E09BE4B64CA6}"/>
                </a:ext>
              </a:extLst>
            </p:cNvPr>
            <p:cNvSpPr/>
            <p:nvPr/>
          </p:nvSpPr>
          <p:spPr>
            <a:xfrm>
              <a:off x="7664425" y="3471600"/>
              <a:ext cx="978899" cy="517199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algn="ctr"/>
              <a:endParaRPr sz="10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42" name="Shape 700">
            <a:extLst>
              <a:ext uri="{FF2B5EF4-FFF2-40B4-BE49-F238E27FC236}">
                <a16:creationId xmlns:a16="http://schemas.microsoft.com/office/drawing/2014/main" id="{B9EE46C8-D533-4C9B-85AA-7B1463970E64}"/>
              </a:ext>
            </a:extLst>
          </p:cNvPr>
          <p:cNvGrpSpPr/>
          <p:nvPr/>
        </p:nvGrpSpPr>
        <p:grpSpPr>
          <a:xfrm>
            <a:off x="4064135" y="3173160"/>
            <a:ext cx="1196048" cy="818132"/>
            <a:chOff x="4034275" y="836075"/>
            <a:chExt cx="4609049" cy="3152724"/>
          </a:xfrm>
        </p:grpSpPr>
        <p:sp>
          <p:nvSpPr>
            <p:cNvPr id="43" name="Shape 701">
              <a:extLst>
                <a:ext uri="{FF2B5EF4-FFF2-40B4-BE49-F238E27FC236}">
                  <a16:creationId xmlns:a16="http://schemas.microsoft.com/office/drawing/2014/main" id="{4B94837F-45BB-4497-A1DB-7008929AFCA4}"/>
                </a:ext>
              </a:extLst>
            </p:cNvPr>
            <p:cNvSpPr/>
            <p:nvPr/>
          </p:nvSpPr>
          <p:spPr>
            <a:xfrm>
              <a:off x="5315850" y="836075"/>
              <a:ext cx="878400" cy="8784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algn="ctr"/>
              <a:endParaRPr sz="8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4" name="Shape 702">
              <a:extLst>
                <a:ext uri="{FF2B5EF4-FFF2-40B4-BE49-F238E27FC236}">
                  <a16:creationId xmlns:a16="http://schemas.microsoft.com/office/drawing/2014/main" id="{6DD2A031-EC1E-40A3-B1F5-5E7F679D7790}"/>
                </a:ext>
              </a:extLst>
            </p:cNvPr>
            <p:cNvSpPr/>
            <p:nvPr/>
          </p:nvSpPr>
          <p:spPr>
            <a:xfrm>
              <a:off x="4034275" y="2105475"/>
              <a:ext cx="978899" cy="517199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algn="ctr"/>
              <a:endParaRPr sz="10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cxnSp>
          <p:nvCxnSpPr>
            <p:cNvPr id="45" name="Shape 703">
              <a:extLst>
                <a:ext uri="{FF2B5EF4-FFF2-40B4-BE49-F238E27FC236}">
                  <a16:creationId xmlns:a16="http://schemas.microsoft.com/office/drawing/2014/main" id="{E13658BF-08FA-4E20-9209-16DF0626613C}"/>
                </a:ext>
              </a:extLst>
            </p:cNvPr>
            <p:cNvCxnSpPr>
              <a:stCxn id="43" idx="3"/>
              <a:endCxn id="44" idx="0"/>
            </p:cNvCxnSpPr>
            <p:nvPr/>
          </p:nvCxnSpPr>
          <p:spPr>
            <a:xfrm flipH="1">
              <a:off x="4524388" y="1585836"/>
              <a:ext cx="920100" cy="519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lg" len="lg"/>
              <a:tailEnd type="none" w="lg" len="lg"/>
            </a:ln>
          </p:spPr>
        </p:cxnSp>
        <p:cxnSp>
          <p:nvCxnSpPr>
            <p:cNvPr id="46" name="Shape 704">
              <a:extLst>
                <a:ext uri="{FF2B5EF4-FFF2-40B4-BE49-F238E27FC236}">
                  <a16:creationId xmlns:a16="http://schemas.microsoft.com/office/drawing/2014/main" id="{89E9F7C3-2D9D-4591-A630-8531B59F7913}"/>
                </a:ext>
              </a:extLst>
            </p:cNvPr>
            <p:cNvCxnSpPr>
              <a:stCxn id="43" idx="5"/>
              <a:endCxn id="47" idx="1"/>
            </p:cNvCxnSpPr>
            <p:nvPr/>
          </p:nvCxnSpPr>
          <p:spPr>
            <a:xfrm>
              <a:off x="6065611" y="1585836"/>
              <a:ext cx="626699" cy="468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47" name="Shape 705">
              <a:extLst>
                <a:ext uri="{FF2B5EF4-FFF2-40B4-BE49-F238E27FC236}">
                  <a16:creationId xmlns:a16="http://schemas.microsoft.com/office/drawing/2014/main" id="{33A29CFB-A272-4926-B8D4-885E65CC88DE}"/>
                </a:ext>
              </a:extLst>
            </p:cNvPr>
            <p:cNvSpPr/>
            <p:nvPr/>
          </p:nvSpPr>
          <p:spPr>
            <a:xfrm>
              <a:off x="6563075" y="1924875"/>
              <a:ext cx="878400" cy="8784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algn="ctr"/>
              <a:endParaRPr sz="7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8" name="Shape 706">
              <a:extLst>
                <a:ext uri="{FF2B5EF4-FFF2-40B4-BE49-F238E27FC236}">
                  <a16:creationId xmlns:a16="http://schemas.microsoft.com/office/drawing/2014/main" id="{3C150843-F8C3-4F2F-9721-0FC6032C2ED3}"/>
                </a:ext>
              </a:extLst>
            </p:cNvPr>
            <p:cNvSpPr/>
            <p:nvPr/>
          </p:nvSpPr>
          <p:spPr>
            <a:xfrm>
              <a:off x="5175425" y="3471600"/>
              <a:ext cx="978899" cy="517199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algn="ctr"/>
              <a:endParaRPr sz="10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cxnSp>
          <p:nvCxnSpPr>
            <p:cNvPr id="49" name="Shape 707">
              <a:extLst>
                <a:ext uri="{FF2B5EF4-FFF2-40B4-BE49-F238E27FC236}">
                  <a16:creationId xmlns:a16="http://schemas.microsoft.com/office/drawing/2014/main" id="{44A87EDA-B517-4C4B-B598-F8DC408C4975}"/>
                </a:ext>
              </a:extLst>
            </p:cNvPr>
            <p:cNvCxnSpPr>
              <a:stCxn id="47" idx="3"/>
              <a:endCxn id="48" idx="0"/>
            </p:cNvCxnSpPr>
            <p:nvPr/>
          </p:nvCxnSpPr>
          <p:spPr>
            <a:xfrm flipH="1">
              <a:off x="5665113" y="2674636"/>
              <a:ext cx="1026600" cy="796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lg" len="lg"/>
              <a:tailEnd type="none" w="lg" len="lg"/>
            </a:ln>
          </p:spPr>
        </p:cxnSp>
        <p:cxnSp>
          <p:nvCxnSpPr>
            <p:cNvPr id="50" name="Shape 708">
              <a:extLst>
                <a:ext uri="{FF2B5EF4-FFF2-40B4-BE49-F238E27FC236}">
                  <a16:creationId xmlns:a16="http://schemas.microsoft.com/office/drawing/2014/main" id="{9A9D966E-9941-4983-B04A-72E72834F31E}"/>
                </a:ext>
              </a:extLst>
            </p:cNvPr>
            <p:cNvCxnSpPr>
              <a:stCxn id="47" idx="5"/>
              <a:endCxn id="51" idx="0"/>
            </p:cNvCxnSpPr>
            <p:nvPr/>
          </p:nvCxnSpPr>
          <p:spPr>
            <a:xfrm>
              <a:off x="7312836" y="2674636"/>
              <a:ext cx="840600" cy="796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51" name="Shape 709">
              <a:extLst>
                <a:ext uri="{FF2B5EF4-FFF2-40B4-BE49-F238E27FC236}">
                  <a16:creationId xmlns:a16="http://schemas.microsoft.com/office/drawing/2014/main" id="{CE28D77F-AE25-4AB2-B010-EECBC8081B4D}"/>
                </a:ext>
              </a:extLst>
            </p:cNvPr>
            <p:cNvSpPr/>
            <p:nvPr/>
          </p:nvSpPr>
          <p:spPr>
            <a:xfrm>
              <a:off x="7664425" y="3471600"/>
              <a:ext cx="978899" cy="517199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algn="ctr"/>
              <a:endParaRPr sz="10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52" name="Shape 710">
            <a:extLst>
              <a:ext uri="{FF2B5EF4-FFF2-40B4-BE49-F238E27FC236}">
                <a16:creationId xmlns:a16="http://schemas.microsoft.com/office/drawing/2014/main" id="{BE515C5C-1267-4F05-A6BE-CE1CE8770DD8}"/>
              </a:ext>
            </a:extLst>
          </p:cNvPr>
          <p:cNvGrpSpPr/>
          <p:nvPr/>
        </p:nvGrpSpPr>
        <p:grpSpPr>
          <a:xfrm>
            <a:off x="4064123" y="2135910"/>
            <a:ext cx="1196048" cy="818132"/>
            <a:chOff x="4034275" y="836075"/>
            <a:chExt cx="4609049" cy="3152724"/>
          </a:xfrm>
        </p:grpSpPr>
        <p:sp>
          <p:nvSpPr>
            <p:cNvPr id="53" name="Shape 711">
              <a:extLst>
                <a:ext uri="{FF2B5EF4-FFF2-40B4-BE49-F238E27FC236}">
                  <a16:creationId xmlns:a16="http://schemas.microsoft.com/office/drawing/2014/main" id="{4843DC9A-20CC-49D2-9317-848E0640880B}"/>
                </a:ext>
              </a:extLst>
            </p:cNvPr>
            <p:cNvSpPr/>
            <p:nvPr/>
          </p:nvSpPr>
          <p:spPr>
            <a:xfrm>
              <a:off x="5315850" y="836075"/>
              <a:ext cx="878400" cy="8784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algn="ctr"/>
              <a:endParaRPr sz="8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4" name="Shape 712">
              <a:extLst>
                <a:ext uri="{FF2B5EF4-FFF2-40B4-BE49-F238E27FC236}">
                  <a16:creationId xmlns:a16="http://schemas.microsoft.com/office/drawing/2014/main" id="{B88A6D21-60D0-4A11-AA2F-A2F8F4A8EC4E}"/>
                </a:ext>
              </a:extLst>
            </p:cNvPr>
            <p:cNvSpPr/>
            <p:nvPr/>
          </p:nvSpPr>
          <p:spPr>
            <a:xfrm>
              <a:off x="4034275" y="2105475"/>
              <a:ext cx="978899" cy="517199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algn="ctr"/>
              <a:endParaRPr sz="10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cxnSp>
          <p:nvCxnSpPr>
            <p:cNvPr id="55" name="Shape 713">
              <a:extLst>
                <a:ext uri="{FF2B5EF4-FFF2-40B4-BE49-F238E27FC236}">
                  <a16:creationId xmlns:a16="http://schemas.microsoft.com/office/drawing/2014/main" id="{814B5C8D-9459-4B8C-9E16-5F2588EEEB89}"/>
                </a:ext>
              </a:extLst>
            </p:cNvPr>
            <p:cNvCxnSpPr>
              <a:stCxn id="53" idx="3"/>
              <a:endCxn id="54" idx="0"/>
            </p:cNvCxnSpPr>
            <p:nvPr/>
          </p:nvCxnSpPr>
          <p:spPr>
            <a:xfrm flipH="1">
              <a:off x="4524388" y="1585836"/>
              <a:ext cx="920100" cy="519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lg" len="lg"/>
              <a:tailEnd type="none" w="lg" len="lg"/>
            </a:ln>
          </p:spPr>
        </p:cxnSp>
        <p:cxnSp>
          <p:nvCxnSpPr>
            <p:cNvPr id="56" name="Shape 714">
              <a:extLst>
                <a:ext uri="{FF2B5EF4-FFF2-40B4-BE49-F238E27FC236}">
                  <a16:creationId xmlns:a16="http://schemas.microsoft.com/office/drawing/2014/main" id="{E594A91B-B943-48B0-BB96-1566B50C3D82}"/>
                </a:ext>
              </a:extLst>
            </p:cNvPr>
            <p:cNvCxnSpPr>
              <a:stCxn id="53" idx="5"/>
              <a:endCxn id="57" idx="1"/>
            </p:cNvCxnSpPr>
            <p:nvPr/>
          </p:nvCxnSpPr>
          <p:spPr>
            <a:xfrm>
              <a:off x="6065611" y="1585836"/>
              <a:ext cx="626699" cy="468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57" name="Shape 715">
              <a:extLst>
                <a:ext uri="{FF2B5EF4-FFF2-40B4-BE49-F238E27FC236}">
                  <a16:creationId xmlns:a16="http://schemas.microsoft.com/office/drawing/2014/main" id="{6A60AFF2-397C-43D4-B11A-F1E43ED2E425}"/>
                </a:ext>
              </a:extLst>
            </p:cNvPr>
            <p:cNvSpPr/>
            <p:nvPr/>
          </p:nvSpPr>
          <p:spPr>
            <a:xfrm>
              <a:off x="6563075" y="1924875"/>
              <a:ext cx="878400" cy="8784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algn="ctr"/>
              <a:endParaRPr sz="7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8" name="Shape 716">
              <a:extLst>
                <a:ext uri="{FF2B5EF4-FFF2-40B4-BE49-F238E27FC236}">
                  <a16:creationId xmlns:a16="http://schemas.microsoft.com/office/drawing/2014/main" id="{B890B4D9-25FE-40F1-9090-0C68942880DD}"/>
                </a:ext>
              </a:extLst>
            </p:cNvPr>
            <p:cNvSpPr/>
            <p:nvPr/>
          </p:nvSpPr>
          <p:spPr>
            <a:xfrm>
              <a:off x="5175425" y="3471600"/>
              <a:ext cx="978899" cy="517199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algn="ctr"/>
              <a:endParaRPr sz="10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cxnSp>
          <p:nvCxnSpPr>
            <p:cNvPr id="59" name="Shape 717">
              <a:extLst>
                <a:ext uri="{FF2B5EF4-FFF2-40B4-BE49-F238E27FC236}">
                  <a16:creationId xmlns:a16="http://schemas.microsoft.com/office/drawing/2014/main" id="{7023E800-02A6-473E-98FA-D0390B21EC79}"/>
                </a:ext>
              </a:extLst>
            </p:cNvPr>
            <p:cNvCxnSpPr>
              <a:stCxn id="57" idx="3"/>
              <a:endCxn id="58" idx="0"/>
            </p:cNvCxnSpPr>
            <p:nvPr/>
          </p:nvCxnSpPr>
          <p:spPr>
            <a:xfrm flipH="1">
              <a:off x="5665113" y="2674636"/>
              <a:ext cx="1026600" cy="796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lg" len="lg"/>
              <a:tailEnd type="none" w="lg" len="lg"/>
            </a:ln>
          </p:spPr>
        </p:cxnSp>
        <p:cxnSp>
          <p:nvCxnSpPr>
            <p:cNvPr id="60" name="Shape 718">
              <a:extLst>
                <a:ext uri="{FF2B5EF4-FFF2-40B4-BE49-F238E27FC236}">
                  <a16:creationId xmlns:a16="http://schemas.microsoft.com/office/drawing/2014/main" id="{3AAE1212-3C9A-4A6B-852B-900EE1A11CE3}"/>
                </a:ext>
              </a:extLst>
            </p:cNvPr>
            <p:cNvCxnSpPr>
              <a:stCxn id="57" idx="5"/>
              <a:endCxn id="61" idx="0"/>
            </p:cNvCxnSpPr>
            <p:nvPr/>
          </p:nvCxnSpPr>
          <p:spPr>
            <a:xfrm>
              <a:off x="7312836" y="2674636"/>
              <a:ext cx="840600" cy="796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61" name="Shape 719">
              <a:extLst>
                <a:ext uri="{FF2B5EF4-FFF2-40B4-BE49-F238E27FC236}">
                  <a16:creationId xmlns:a16="http://schemas.microsoft.com/office/drawing/2014/main" id="{D0DF13F6-B5ED-430B-BA68-7C03C84E0205}"/>
                </a:ext>
              </a:extLst>
            </p:cNvPr>
            <p:cNvSpPr/>
            <p:nvPr/>
          </p:nvSpPr>
          <p:spPr>
            <a:xfrm>
              <a:off x="7664425" y="3471600"/>
              <a:ext cx="978899" cy="517199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algn="ctr"/>
              <a:endParaRPr sz="10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62" name="Shape 720">
            <a:extLst>
              <a:ext uri="{FF2B5EF4-FFF2-40B4-BE49-F238E27FC236}">
                <a16:creationId xmlns:a16="http://schemas.microsoft.com/office/drawing/2014/main" id="{2BC4058E-D15E-4C58-BEE7-D8F3C9FB43A6}"/>
              </a:ext>
            </a:extLst>
          </p:cNvPr>
          <p:cNvGrpSpPr/>
          <p:nvPr/>
        </p:nvGrpSpPr>
        <p:grpSpPr>
          <a:xfrm>
            <a:off x="5448686" y="3205160"/>
            <a:ext cx="1196048" cy="818132"/>
            <a:chOff x="4034275" y="836075"/>
            <a:chExt cx="4609049" cy="3152724"/>
          </a:xfrm>
        </p:grpSpPr>
        <p:sp>
          <p:nvSpPr>
            <p:cNvPr id="63" name="Shape 721">
              <a:extLst>
                <a:ext uri="{FF2B5EF4-FFF2-40B4-BE49-F238E27FC236}">
                  <a16:creationId xmlns:a16="http://schemas.microsoft.com/office/drawing/2014/main" id="{C3F1A9A7-1D3C-411B-BBF4-D6A24AEA71BB}"/>
                </a:ext>
              </a:extLst>
            </p:cNvPr>
            <p:cNvSpPr/>
            <p:nvPr/>
          </p:nvSpPr>
          <p:spPr>
            <a:xfrm>
              <a:off x="5315850" y="836075"/>
              <a:ext cx="878400" cy="8784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algn="ctr"/>
              <a:endParaRPr sz="8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4" name="Shape 722">
              <a:extLst>
                <a:ext uri="{FF2B5EF4-FFF2-40B4-BE49-F238E27FC236}">
                  <a16:creationId xmlns:a16="http://schemas.microsoft.com/office/drawing/2014/main" id="{6B2A406D-4F74-44DE-98DD-B4FE50DC7A91}"/>
                </a:ext>
              </a:extLst>
            </p:cNvPr>
            <p:cNvSpPr/>
            <p:nvPr/>
          </p:nvSpPr>
          <p:spPr>
            <a:xfrm>
              <a:off x="4034275" y="2105475"/>
              <a:ext cx="978899" cy="517199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algn="ctr"/>
              <a:endParaRPr sz="10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cxnSp>
          <p:nvCxnSpPr>
            <p:cNvPr id="65" name="Shape 723">
              <a:extLst>
                <a:ext uri="{FF2B5EF4-FFF2-40B4-BE49-F238E27FC236}">
                  <a16:creationId xmlns:a16="http://schemas.microsoft.com/office/drawing/2014/main" id="{67A4C614-5A90-4671-8FF9-5C1811D41467}"/>
                </a:ext>
              </a:extLst>
            </p:cNvPr>
            <p:cNvCxnSpPr>
              <a:stCxn id="63" idx="3"/>
              <a:endCxn id="64" idx="0"/>
            </p:cNvCxnSpPr>
            <p:nvPr/>
          </p:nvCxnSpPr>
          <p:spPr>
            <a:xfrm flipH="1">
              <a:off x="4524388" y="1585836"/>
              <a:ext cx="920100" cy="519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lg" len="lg"/>
              <a:tailEnd type="none" w="lg" len="lg"/>
            </a:ln>
          </p:spPr>
        </p:cxnSp>
        <p:cxnSp>
          <p:nvCxnSpPr>
            <p:cNvPr id="66" name="Shape 724">
              <a:extLst>
                <a:ext uri="{FF2B5EF4-FFF2-40B4-BE49-F238E27FC236}">
                  <a16:creationId xmlns:a16="http://schemas.microsoft.com/office/drawing/2014/main" id="{D4F1BA7A-1D42-4790-9477-F39656AE1E19}"/>
                </a:ext>
              </a:extLst>
            </p:cNvPr>
            <p:cNvCxnSpPr>
              <a:stCxn id="63" idx="5"/>
              <a:endCxn id="67" idx="1"/>
            </p:cNvCxnSpPr>
            <p:nvPr/>
          </p:nvCxnSpPr>
          <p:spPr>
            <a:xfrm>
              <a:off x="6065611" y="1585836"/>
              <a:ext cx="626700" cy="468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67" name="Shape 725">
              <a:extLst>
                <a:ext uri="{FF2B5EF4-FFF2-40B4-BE49-F238E27FC236}">
                  <a16:creationId xmlns:a16="http://schemas.microsoft.com/office/drawing/2014/main" id="{37E86AE4-B08B-453F-A65A-675358E1868A}"/>
                </a:ext>
              </a:extLst>
            </p:cNvPr>
            <p:cNvSpPr/>
            <p:nvPr/>
          </p:nvSpPr>
          <p:spPr>
            <a:xfrm>
              <a:off x="6563075" y="1924875"/>
              <a:ext cx="878400" cy="8784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algn="ctr"/>
              <a:endParaRPr sz="7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8" name="Shape 726">
              <a:extLst>
                <a:ext uri="{FF2B5EF4-FFF2-40B4-BE49-F238E27FC236}">
                  <a16:creationId xmlns:a16="http://schemas.microsoft.com/office/drawing/2014/main" id="{9F01C78E-3FE1-415C-AB88-BA435C74FFC6}"/>
                </a:ext>
              </a:extLst>
            </p:cNvPr>
            <p:cNvSpPr/>
            <p:nvPr/>
          </p:nvSpPr>
          <p:spPr>
            <a:xfrm>
              <a:off x="5175425" y="3471600"/>
              <a:ext cx="978899" cy="517199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algn="ctr"/>
              <a:endParaRPr sz="10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cxnSp>
          <p:nvCxnSpPr>
            <p:cNvPr id="69" name="Shape 727">
              <a:extLst>
                <a:ext uri="{FF2B5EF4-FFF2-40B4-BE49-F238E27FC236}">
                  <a16:creationId xmlns:a16="http://schemas.microsoft.com/office/drawing/2014/main" id="{3695BF0F-3CBA-4F8B-AF23-67FD8D289832}"/>
                </a:ext>
              </a:extLst>
            </p:cNvPr>
            <p:cNvCxnSpPr>
              <a:stCxn id="67" idx="3"/>
              <a:endCxn id="68" idx="0"/>
            </p:cNvCxnSpPr>
            <p:nvPr/>
          </p:nvCxnSpPr>
          <p:spPr>
            <a:xfrm flipH="1">
              <a:off x="5665113" y="2674636"/>
              <a:ext cx="1026600" cy="796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lg" len="lg"/>
              <a:tailEnd type="none" w="lg" len="lg"/>
            </a:ln>
          </p:spPr>
        </p:cxnSp>
        <p:cxnSp>
          <p:nvCxnSpPr>
            <p:cNvPr id="70" name="Shape 728">
              <a:extLst>
                <a:ext uri="{FF2B5EF4-FFF2-40B4-BE49-F238E27FC236}">
                  <a16:creationId xmlns:a16="http://schemas.microsoft.com/office/drawing/2014/main" id="{A972AD4A-3380-4E45-8A4A-16C851017972}"/>
                </a:ext>
              </a:extLst>
            </p:cNvPr>
            <p:cNvCxnSpPr>
              <a:stCxn id="67" idx="5"/>
              <a:endCxn id="71" idx="0"/>
            </p:cNvCxnSpPr>
            <p:nvPr/>
          </p:nvCxnSpPr>
          <p:spPr>
            <a:xfrm>
              <a:off x="7312836" y="2674636"/>
              <a:ext cx="840600" cy="796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71" name="Shape 729">
              <a:extLst>
                <a:ext uri="{FF2B5EF4-FFF2-40B4-BE49-F238E27FC236}">
                  <a16:creationId xmlns:a16="http://schemas.microsoft.com/office/drawing/2014/main" id="{E2B0EF42-98CD-48A5-932A-59834FCC2DE0}"/>
                </a:ext>
              </a:extLst>
            </p:cNvPr>
            <p:cNvSpPr/>
            <p:nvPr/>
          </p:nvSpPr>
          <p:spPr>
            <a:xfrm>
              <a:off x="7664425" y="3471600"/>
              <a:ext cx="978899" cy="517199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algn="ctr"/>
              <a:endParaRPr sz="10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72" name="Shape 730">
            <a:extLst>
              <a:ext uri="{FF2B5EF4-FFF2-40B4-BE49-F238E27FC236}">
                <a16:creationId xmlns:a16="http://schemas.microsoft.com/office/drawing/2014/main" id="{B0FF0449-3B3A-4E31-B014-01BC4179A089}"/>
              </a:ext>
            </a:extLst>
          </p:cNvPr>
          <p:cNvSpPr txBox="1"/>
          <p:nvPr/>
        </p:nvSpPr>
        <p:spPr>
          <a:xfrm>
            <a:off x="2899930" y="2744580"/>
            <a:ext cx="421499" cy="296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en" sz="900">
                <a:latin typeface="Open Sans"/>
                <a:ea typeface="Open Sans"/>
                <a:cs typeface="Open Sans"/>
                <a:sym typeface="Open Sans"/>
              </a:rPr>
              <a:t>East</a:t>
            </a:r>
          </a:p>
        </p:txBody>
      </p:sp>
      <p:sp>
        <p:nvSpPr>
          <p:cNvPr id="73" name="Shape 732">
            <a:extLst>
              <a:ext uri="{FF2B5EF4-FFF2-40B4-BE49-F238E27FC236}">
                <a16:creationId xmlns:a16="http://schemas.microsoft.com/office/drawing/2014/main" id="{7B9CD448-69FB-4A55-BA67-F4EF92445DA4}"/>
              </a:ext>
            </a:extLst>
          </p:cNvPr>
          <p:cNvSpPr txBox="1"/>
          <p:nvPr/>
        </p:nvSpPr>
        <p:spPr>
          <a:xfrm>
            <a:off x="4289730" y="3793780"/>
            <a:ext cx="421499" cy="296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en" sz="900">
                <a:latin typeface="Open Sans"/>
                <a:ea typeface="Open Sans"/>
                <a:cs typeface="Open Sans"/>
                <a:sym typeface="Open Sans"/>
              </a:rPr>
              <a:t>East</a:t>
            </a:r>
          </a:p>
        </p:txBody>
      </p:sp>
      <p:sp>
        <p:nvSpPr>
          <p:cNvPr id="74" name="Shape 733">
            <a:extLst>
              <a:ext uri="{FF2B5EF4-FFF2-40B4-BE49-F238E27FC236}">
                <a16:creationId xmlns:a16="http://schemas.microsoft.com/office/drawing/2014/main" id="{BA8BBF17-2F10-4E21-8376-1AE2509AC381}"/>
              </a:ext>
            </a:extLst>
          </p:cNvPr>
          <p:cNvSpPr txBox="1"/>
          <p:nvPr/>
        </p:nvSpPr>
        <p:spPr>
          <a:xfrm>
            <a:off x="5694305" y="2657655"/>
            <a:ext cx="421499" cy="296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en" sz="900">
                <a:latin typeface="Open Sans"/>
                <a:ea typeface="Open Sans"/>
                <a:cs typeface="Open Sans"/>
                <a:sym typeface="Open Sans"/>
              </a:rPr>
              <a:t>East</a:t>
            </a:r>
          </a:p>
        </p:txBody>
      </p:sp>
      <p:sp>
        <p:nvSpPr>
          <p:cNvPr id="75" name="Shape 734">
            <a:extLst>
              <a:ext uri="{FF2B5EF4-FFF2-40B4-BE49-F238E27FC236}">
                <a16:creationId xmlns:a16="http://schemas.microsoft.com/office/drawing/2014/main" id="{845E92EE-2106-45A9-B457-4841377A5352}"/>
              </a:ext>
            </a:extLst>
          </p:cNvPr>
          <p:cNvSpPr txBox="1"/>
          <p:nvPr/>
        </p:nvSpPr>
        <p:spPr>
          <a:xfrm>
            <a:off x="5652755" y="3793780"/>
            <a:ext cx="421499" cy="296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en" sz="900">
                <a:latin typeface="Open Sans"/>
                <a:ea typeface="Open Sans"/>
                <a:cs typeface="Open Sans"/>
                <a:sym typeface="Open Sans"/>
              </a:rPr>
              <a:t>East</a:t>
            </a:r>
          </a:p>
        </p:txBody>
      </p:sp>
      <p:sp>
        <p:nvSpPr>
          <p:cNvPr id="76" name="Shape 735">
            <a:extLst>
              <a:ext uri="{FF2B5EF4-FFF2-40B4-BE49-F238E27FC236}">
                <a16:creationId xmlns:a16="http://schemas.microsoft.com/office/drawing/2014/main" id="{C3AA1644-0068-4C6F-9BAE-0D5A8D654B55}"/>
              </a:ext>
            </a:extLst>
          </p:cNvPr>
          <p:cNvSpPr txBox="1"/>
          <p:nvPr/>
        </p:nvSpPr>
        <p:spPr>
          <a:xfrm>
            <a:off x="4260330" y="2744580"/>
            <a:ext cx="450899" cy="296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en" sz="900">
                <a:latin typeface="Open Sans"/>
                <a:ea typeface="Open Sans"/>
                <a:cs typeface="Open Sans"/>
                <a:sym typeface="Open Sans"/>
              </a:rPr>
              <a:t>West</a:t>
            </a:r>
          </a:p>
        </p:txBody>
      </p:sp>
      <p:sp>
        <p:nvSpPr>
          <p:cNvPr id="77" name="Shape 736">
            <a:extLst>
              <a:ext uri="{FF2B5EF4-FFF2-40B4-BE49-F238E27FC236}">
                <a16:creationId xmlns:a16="http://schemas.microsoft.com/office/drawing/2014/main" id="{3205B728-3B9B-47F9-8EB0-EE416837E60A}"/>
              </a:ext>
            </a:extLst>
          </p:cNvPr>
          <p:cNvSpPr txBox="1"/>
          <p:nvPr/>
        </p:nvSpPr>
        <p:spPr>
          <a:xfrm>
            <a:off x="2840930" y="3793780"/>
            <a:ext cx="450899" cy="296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en" sz="900">
                <a:latin typeface="Open Sans"/>
                <a:ea typeface="Open Sans"/>
                <a:cs typeface="Open Sans"/>
                <a:sym typeface="Open Sans"/>
              </a:rPr>
              <a:t>West</a:t>
            </a:r>
          </a:p>
        </p:txBody>
      </p:sp>
      <p:graphicFrame>
        <p:nvGraphicFramePr>
          <p:cNvPr id="78" name="Shape 737">
            <a:extLst>
              <a:ext uri="{FF2B5EF4-FFF2-40B4-BE49-F238E27FC236}">
                <a16:creationId xmlns:a16="http://schemas.microsoft.com/office/drawing/2014/main" id="{4E668539-741F-4584-B7A2-B13C1A2E3479}"/>
              </a:ext>
            </a:extLst>
          </p:cNvPr>
          <p:cNvGraphicFramePr/>
          <p:nvPr/>
        </p:nvGraphicFramePr>
        <p:xfrm>
          <a:off x="4064123" y="4687517"/>
          <a:ext cx="1281550" cy="77718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639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2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buNone/>
                      </a:pPr>
                      <a:r>
                        <a:rPr lang="en" dirty="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East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West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4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buNone/>
                      </a:pPr>
                      <a:r>
                        <a:rPr lang="en" dirty="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2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1467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5887C09-8430-4BB7-A0C5-770B6A7B8AB6}"/>
              </a:ext>
            </a:extLst>
          </p:cNvPr>
          <p:cNvSpPr/>
          <p:nvPr/>
        </p:nvSpPr>
        <p:spPr>
          <a:xfrm>
            <a:off x="2679585" y="4213223"/>
            <a:ext cx="4249369" cy="3132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Average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BA880B5-5AE1-467C-8366-3251D679BD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4/8/21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9163186-DB36-4EF5-9068-974F89000C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Forests - Regression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D3217C-CD88-432D-8A68-B1DF66C148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C36FE1-87DF-43B7-B607-7E8223A9BB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6" name="Shape 651">
            <a:extLst>
              <a:ext uri="{FF2B5EF4-FFF2-40B4-BE49-F238E27FC236}">
                <a16:creationId xmlns:a16="http://schemas.microsoft.com/office/drawing/2014/main" id="{FD924FEC-E4D2-4DCA-8439-16F154EFDFAE}"/>
              </a:ext>
            </a:extLst>
          </p:cNvPr>
          <p:cNvSpPr txBox="1"/>
          <p:nvPr/>
        </p:nvSpPr>
        <p:spPr>
          <a:xfrm>
            <a:off x="304799" y="1143001"/>
            <a:ext cx="8729546" cy="457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ctr">
              <a:lnSpc>
                <a:spcPct val="115000"/>
              </a:lnSpc>
            </a:pPr>
            <a:r>
              <a:rPr lang="en-US" sz="16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Each mini tree acts as a voter from the mob.  Each voter is allowed to look at a random group of variables e.g. a mini data set to make its splits.</a:t>
            </a:r>
            <a:endParaRPr lang="en" sz="1600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2" name="Shape 670">
            <a:extLst>
              <a:ext uri="{FF2B5EF4-FFF2-40B4-BE49-F238E27FC236}">
                <a16:creationId xmlns:a16="http://schemas.microsoft.com/office/drawing/2014/main" id="{D25A7F1A-6BF0-41F7-9DA8-547C94BF9B61}"/>
              </a:ext>
            </a:extLst>
          </p:cNvPr>
          <p:cNvGrpSpPr/>
          <p:nvPr/>
        </p:nvGrpSpPr>
        <p:grpSpPr>
          <a:xfrm>
            <a:off x="2679585" y="3173160"/>
            <a:ext cx="1196048" cy="818132"/>
            <a:chOff x="4034275" y="836075"/>
            <a:chExt cx="4609049" cy="3152724"/>
          </a:xfrm>
        </p:grpSpPr>
        <p:sp>
          <p:nvSpPr>
            <p:cNvPr id="13" name="Shape 671">
              <a:extLst>
                <a:ext uri="{FF2B5EF4-FFF2-40B4-BE49-F238E27FC236}">
                  <a16:creationId xmlns:a16="http://schemas.microsoft.com/office/drawing/2014/main" id="{C49A1672-9F86-4C43-8BA7-072DE7A347BE}"/>
                </a:ext>
              </a:extLst>
            </p:cNvPr>
            <p:cNvSpPr/>
            <p:nvPr/>
          </p:nvSpPr>
          <p:spPr>
            <a:xfrm>
              <a:off x="5315850" y="836075"/>
              <a:ext cx="878400" cy="8784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algn="ctr"/>
              <a:endParaRPr sz="8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4" name="Shape 672">
              <a:extLst>
                <a:ext uri="{FF2B5EF4-FFF2-40B4-BE49-F238E27FC236}">
                  <a16:creationId xmlns:a16="http://schemas.microsoft.com/office/drawing/2014/main" id="{8C34EA2D-0E7C-4E68-83F0-7678688C860B}"/>
                </a:ext>
              </a:extLst>
            </p:cNvPr>
            <p:cNvSpPr/>
            <p:nvPr/>
          </p:nvSpPr>
          <p:spPr>
            <a:xfrm>
              <a:off x="4034275" y="2105475"/>
              <a:ext cx="978899" cy="517199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algn="ctr"/>
              <a:endParaRPr sz="10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cxnSp>
          <p:nvCxnSpPr>
            <p:cNvPr id="15" name="Shape 673">
              <a:extLst>
                <a:ext uri="{FF2B5EF4-FFF2-40B4-BE49-F238E27FC236}">
                  <a16:creationId xmlns:a16="http://schemas.microsoft.com/office/drawing/2014/main" id="{C1DBE0AF-900C-496A-A4AE-39EC3D179C97}"/>
                </a:ext>
              </a:extLst>
            </p:cNvPr>
            <p:cNvCxnSpPr>
              <a:stCxn id="13" idx="3"/>
              <a:endCxn id="14" idx="0"/>
            </p:cNvCxnSpPr>
            <p:nvPr/>
          </p:nvCxnSpPr>
          <p:spPr>
            <a:xfrm flipH="1">
              <a:off x="4524388" y="1585836"/>
              <a:ext cx="920100" cy="519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lg" len="lg"/>
              <a:tailEnd type="none" w="lg" len="lg"/>
            </a:ln>
          </p:spPr>
        </p:cxnSp>
        <p:cxnSp>
          <p:nvCxnSpPr>
            <p:cNvPr id="16" name="Shape 674">
              <a:extLst>
                <a:ext uri="{FF2B5EF4-FFF2-40B4-BE49-F238E27FC236}">
                  <a16:creationId xmlns:a16="http://schemas.microsoft.com/office/drawing/2014/main" id="{FB42D42F-FEC9-4B4E-AAE2-40A5461B8DBE}"/>
                </a:ext>
              </a:extLst>
            </p:cNvPr>
            <p:cNvCxnSpPr>
              <a:stCxn id="13" idx="5"/>
              <a:endCxn id="17" idx="1"/>
            </p:cNvCxnSpPr>
            <p:nvPr/>
          </p:nvCxnSpPr>
          <p:spPr>
            <a:xfrm>
              <a:off x="6065611" y="1585836"/>
              <a:ext cx="626699" cy="468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17" name="Shape 675">
              <a:extLst>
                <a:ext uri="{FF2B5EF4-FFF2-40B4-BE49-F238E27FC236}">
                  <a16:creationId xmlns:a16="http://schemas.microsoft.com/office/drawing/2014/main" id="{84B7427F-8084-4F5E-A6A8-E75C6AAC66BA}"/>
                </a:ext>
              </a:extLst>
            </p:cNvPr>
            <p:cNvSpPr/>
            <p:nvPr/>
          </p:nvSpPr>
          <p:spPr>
            <a:xfrm>
              <a:off x="6563075" y="1924875"/>
              <a:ext cx="878400" cy="8784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algn="ctr"/>
              <a:endParaRPr sz="7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8" name="Shape 676">
              <a:extLst>
                <a:ext uri="{FF2B5EF4-FFF2-40B4-BE49-F238E27FC236}">
                  <a16:creationId xmlns:a16="http://schemas.microsoft.com/office/drawing/2014/main" id="{610DFFE1-2FEF-496A-A1ED-55011D2E67A7}"/>
                </a:ext>
              </a:extLst>
            </p:cNvPr>
            <p:cNvSpPr/>
            <p:nvPr/>
          </p:nvSpPr>
          <p:spPr>
            <a:xfrm>
              <a:off x="5175425" y="3471600"/>
              <a:ext cx="978899" cy="517199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algn="ctr"/>
              <a:endParaRPr sz="10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cxnSp>
          <p:nvCxnSpPr>
            <p:cNvPr id="19" name="Shape 677">
              <a:extLst>
                <a:ext uri="{FF2B5EF4-FFF2-40B4-BE49-F238E27FC236}">
                  <a16:creationId xmlns:a16="http://schemas.microsoft.com/office/drawing/2014/main" id="{C4F66EA4-2D27-42EF-B925-9230CD6EDB55}"/>
                </a:ext>
              </a:extLst>
            </p:cNvPr>
            <p:cNvCxnSpPr>
              <a:stCxn id="17" idx="3"/>
              <a:endCxn id="18" idx="0"/>
            </p:cNvCxnSpPr>
            <p:nvPr/>
          </p:nvCxnSpPr>
          <p:spPr>
            <a:xfrm flipH="1">
              <a:off x="5665113" y="2674636"/>
              <a:ext cx="1026600" cy="796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lg" len="lg"/>
              <a:tailEnd type="none" w="lg" len="lg"/>
            </a:ln>
          </p:spPr>
        </p:cxnSp>
        <p:cxnSp>
          <p:nvCxnSpPr>
            <p:cNvPr id="20" name="Shape 678">
              <a:extLst>
                <a:ext uri="{FF2B5EF4-FFF2-40B4-BE49-F238E27FC236}">
                  <a16:creationId xmlns:a16="http://schemas.microsoft.com/office/drawing/2014/main" id="{39C9F748-C24D-45DB-9ACC-114761D3AB9A}"/>
                </a:ext>
              </a:extLst>
            </p:cNvPr>
            <p:cNvCxnSpPr>
              <a:stCxn id="17" idx="5"/>
              <a:endCxn id="21" idx="0"/>
            </p:cNvCxnSpPr>
            <p:nvPr/>
          </p:nvCxnSpPr>
          <p:spPr>
            <a:xfrm>
              <a:off x="7312836" y="2674636"/>
              <a:ext cx="840600" cy="796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21" name="Shape 679">
              <a:extLst>
                <a:ext uri="{FF2B5EF4-FFF2-40B4-BE49-F238E27FC236}">
                  <a16:creationId xmlns:a16="http://schemas.microsoft.com/office/drawing/2014/main" id="{C8DE5A91-EC75-4087-9608-8E2137F7130C}"/>
                </a:ext>
              </a:extLst>
            </p:cNvPr>
            <p:cNvSpPr/>
            <p:nvPr/>
          </p:nvSpPr>
          <p:spPr>
            <a:xfrm>
              <a:off x="7664425" y="3471600"/>
              <a:ext cx="978899" cy="517199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algn="ctr"/>
              <a:endParaRPr sz="10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22" name="Shape 680">
            <a:extLst>
              <a:ext uri="{FF2B5EF4-FFF2-40B4-BE49-F238E27FC236}">
                <a16:creationId xmlns:a16="http://schemas.microsoft.com/office/drawing/2014/main" id="{8C7B3661-D1E7-4B94-8995-24FBD31242EE}"/>
              </a:ext>
            </a:extLst>
          </p:cNvPr>
          <p:cNvGrpSpPr/>
          <p:nvPr/>
        </p:nvGrpSpPr>
        <p:grpSpPr>
          <a:xfrm>
            <a:off x="5448673" y="2062660"/>
            <a:ext cx="1196048" cy="818132"/>
            <a:chOff x="4034275" y="836075"/>
            <a:chExt cx="4609049" cy="3152724"/>
          </a:xfrm>
        </p:grpSpPr>
        <p:sp>
          <p:nvSpPr>
            <p:cNvPr id="23" name="Shape 681">
              <a:extLst>
                <a:ext uri="{FF2B5EF4-FFF2-40B4-BE49-F238E27FC236}">
                  <a16:creationId xmlns:a16="http://schemas.microsoft.com/office/drawing/2014/main" id="{479B0F69-C2B1-4A0F-98A2-1B08A656FA8D}"/>
                </a:ext>
              </a:extLst>
            </p:cNvPr>
            <p:cNvSpPr/>
            <p:nvPr/>
          </p:nvSpPr>
          <p:spPr>
            <a:xfrm>
              <a:off x="5315850" y="836075"/>
              <a:ext cx="878400" cy="8784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algn="ctr"/>
              <a:endParaRPr sz="8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4" name="Shape 682">
              <a:extLst>
                <a:ext uri="{FF2B5EF4-FFF2-40B4-BE49-F238E27FC236}">
                  <a16:creationId xmlns:a16="http://schemas.microsoft.com/office/drawing/2014/main" id="{BFCB9EB6-4B17-4945-8D03-88A716189717}"/>
                </a:ext>
              </a:extLst>
            </p:cNvPr>
            <p:cNvSpPr/>
            <p:nvPr/>
          </p:nvSpPr>
          <p:spPr>
            <a:xfrm>
              <a:off x="4034275" y="2105475"/>
              <a:ext cx="978899" cy="517199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algn="ctr"/>
              <a:endParaRPr sz="10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cxnSp>
          <p:nvCxnSpPr>
            <p:cNvPr id="25" name="Shape 683">
              <a:extLst>
                <a:ext uri="{FF2B5EF4-FFF2-40B4-BE49-F238E27FC236}">
                  <a16:creationId xmlns:a16="http://schemas.microsoft.com/office/drawing/2014/main" id="{B4BFF2DD-1352-40B6-88FF-DBEA6EE9CFCA}"/>
                </a:ext>
              </a:extLst>
            </p:cNvPr>
            <p:cNvCxnSpPr>
              <a:stCxn id="23" idx="3"/>
              <a:endCxn id="24" idx="0"/>
            </p:cNvCxnSpPr>
            <p:nvPr/>
          </p:nvCxnSpPr>
          <p:spPr>
            <a:xfrm flipH="1">
              <a:off x="4524388" y="1585836"/>
              <a:ext cx="920100" cy="519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lg" len="lg"/>
              <a:tailEnd type="none" w="lg" len="lg"/>
            </a:ln>
          </p:spPr>
        </p:cxnSp>
        <p:cxnSp>
          <p:nvCxnSpPr>
            <p:cNvPr id="26" name="Shape 684">
              <a:extLst>
                <a:ext uri="{FF2B5EF4-FFF2-40B4-BE49-F238E27FC236}">
                  <a16:creationId xmlns:a16="http://schemas.microsoft.com/office/drawing/2014/main" id="{924FBBA7-5C31-483E-A9D4-5125E7D20FF0}"/>
                </a:ext>
              </a:extLst>
            </p:cNvPr>
            <p:cNvCxnSpPr>
              <a:stCxn id="23" idx="5"/>
              <a:endCxn id="27" idx="1"/>
            </p:cNvCxnSpPr>
            <p:nvPr/>
          </p:nvCxnSpPr>
          <p:spPr>
            <a:xfrm>
              <a:off x="6065611" y="1585836"/>
              <a:ext cx="626700" cy="468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27" name="Shape 685">
              <a:extLst>
                <a:ext uri="{FF2B5EF4-FFF2-40B4-BE49-F238E27FC236}">
                  <a16:creationId xmlns:a16="http://schemas.microsoft.com/office/drawing/2014/main" id="{858C9490-67CE-4293-BD60-657D7005E110}"/>
                </a:ext>
              </a:extLst>
            </p:cNvPr>
            <p:cNvSpPr/>
            <p:nvPr/>
          </p:nvSpPr>
          <p:spPr>
            <a:xfrm>
              <a:off x="6563075" y="1924875"/>
              <a:ext cx="878400" cy="8784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algn="ctr"/>
              <a:endParaRPr sz="7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8" name="Shape 686">
              <a:extLst>
                <a:ext uri="{FF2B5EF4-FFF2-40B4-BE49-F238E27FC236}">
                  <a16:creationId xmlns:a16="http://schemas.microsoft.com/office/drawing/2014/main" id="{1DF967DF-6D43-4083-B50A-AA451DB766F7}"/>
                </a:ext>
              </a:extLst>
            </p:cNvPr>
            <p:cNvSpPr/>
            <p:nvPr/>
          </p:nvSpPr>
          <p:spPr>
            <a:xfrm>
              <a:off x="5175425" y="3471600"/>
              <a:ext cx="978899" cy="517199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algn="ctr"/>
              <a:endParaRPr sz="10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cxnSp>
          <p:nvCxnSpPr>
            <p:cNvPr id="29" name="Shape 687">
              <a:extLst>
                <a:ext uri="{FF2B5EF4-FFF2-40B4-BE49-F238E27FC236}">
                  <a16:creationId xmlns:a16="http://schemas.microsoft.com/office/drawing/2014/main" id="{8962AA86-7641-400B-9FE4-1CDE068D0EFD}"/>
                </a:ext>
              </a:extLst>
            </p:cNvPr>
            <p:cNvCxnSpPr>
              <a:stCxn id="27" idx="3"/>
              <a:endCxn id="28" idx="0"/>
            </p:cNvCxnSpPr>
            <p:nvPr/>
          </p:nvCxnSpPr>
          <p:spPr>
            <a:xfrm flipH="1">
              <a:off x="5665113" y="2674636"/>
              <a:ext cx="1026600" cy="796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lg" len="lg"/>
              <a:tailEnd type="none" w="lg" len="lg"/>
            </a:ln>
          </p:spPr>
        </p:cxnSp>
        <p:cxnSp>
          <p:nvCxnSpPr>
            <p:cNvPr id="30" name="Shape 688">
              <a:extLst>
                <a:ext uri="{FF2B5EF4-FFF2-40B4-BE49-F238E27FC236}">
                  <a16:creationId xmlns:a16="http://schemas.microsoft.com/office/drawing/2014/main" id="{7B4DA829-502B-4510-9936-C25D516DD43F}"/>
                </a:ext>
              </a:extLst>
            </p:cNvPr>
            <p:cNvCxnSpPr>
              <a:stCxn id="27" idx="5"/>
              <a:endCxn id="31" idx="0"/>
            </p:cNvCxnSpPr>
            <p:nvPr/>
          </p:nvCxnSpPr>
          <p:spPr>
            <a:xfrm>
              <a:off x="7312836" y="2674636"/>
              <a:ext cx="840600" cy="796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31" name="Shape 689">
              <a:extLst>
                <a:ext uri="{FF2B5EF4-FFF2-40B4-BE49-F238E27FC236}">
                  <a16:creationId xmlns:a16="http://schemas.microsoft.com/office/drawing/2014/main" id="{0CA517C4-46B2-4CE9-A79B-C3E8CBC2EE4C}"/>
                </a:ext>
              </a:extLst>
            </p:cNvPr>
            <p:cNvSpPr/>
            <p:nvPr/>
          </p:nvSpPr>
          <p:spPr>
            <a:xfrm>
              <a:off x="7664425" y="3471600"/>
              <a:ext cx="978899" cy="517199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algn="ctr"/>
              <a:endParaRPr sz="10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32" name="Shape 690">
            <a:extLst>
              <a:ext uri="{FF2B5EF4-FFF2-40B4-BE49-F238E27FC236}">
                <a16:creationId xmlns:a16="http://schemas.microsoft.com/office/drawing/2014/main" id="{A6EF7785-AC88-41CD-A560-0B936D34E34E}"/>
              </a:ext>
            </a:extLst>
          </p:cNvPr>
          <p:cNvGrpSpPr/>
          <p:nvPr/>
        </p:nvGrpSpPr>
        <p:grpSpPr>
          <a:xfrm>
            <a:off x="2679585" y="2135910"/>
            <a:ext cx="1196048" cy="818132"/>
            <a:chOff x="4034275" y="836075"/>
            <a:chExt cx="4609049" cy="3152724"/>
          </a:xfrm>
        </p:grpSpPr>
        <p:sp>
          <p:nvSpPr>
            <p:cNvPr id="33" name="Shape 691">
              <a:extLst>
                <a:ext uri="{FF2B5EF4-FFF2-40B4-BE49-F238E27FC236}">
                  <a16:creationId xmlns:a16="http://schemas.microsoft.com/office/drawing/2014/main" id="{3D27F1B7-1EBC-4EA0-82E3-95749058B4E7}"/>
                </a:ext>
              </a:extLst>
            </p:cNvPr>
            <p:cNvSpPr/>
            <p:nvPr/>
          </p:nvSpPr>
          <p:spPr>
            <a:xfrm>
              <a:off x="5315850" y="836075"/>
              <a:ext cx="878400" cy="8784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algn="ctr"/>
              <a:endParaRPr sz="8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4" name="Shape 692">
              <a:extLst>
                <a:ext uri="{FF2B5EF4-FFF2-40B4-BE49-F238E27FC236}">
                  <a16:creationId xmlns:a16="http://schemas.microsoft.com/office/drawing/2014/main" id="{BA932DC0-97B9-45EC-95F9-B725B4162DCB}"/>
                </a:ext>
              </a:extLst>
            </p:cNvPr>
            <p:cNvSpPr/>
            <p:nvPr/>
          </p:nvSpPr>
          <p:spPr>
            <a:xfrm>
              <a:off x="4034275" y="2105475"/>
              <a:ext cx="978899" cy="517199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algn="ctr"/>
              <a:endParaRPr sz="10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cxnSp>
          <p:nvCxnSpPr>
            <p:cNvPr id="35" name="Shape 693">
              <a:extLst>
                <a:ext uri="{FF2B5EF4-FFF2-40B4-BE49-F238E27FC236}">
                  <a16:creationId xmlns:a16="http://schemas.microsoft.com/office/drawing/2014/main" id="{F455F885-A834-4652-AF08-5D7662956FC9}"/>
                </a:ext>
              </a:extLst>
            </p:cNvPr>
            <p:cNvCxnSpPr>
              <a:stCxn id="33" idx="3"/>
              <a:endCxn id="34" idx="0"/>
            </p:cNvCxnSpPr>
            <p:nvPr/>
          </p:nvCxnSpPr>
          <p:spPr>
            <a:xfrm flipH="1">
              <a:off x="4524388" y="1585836"/>
              <a:ext cx="920100" cy="519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lg" len="lg"/>
              <a:tailEnd type="none" w="lg" len="lg"/>
            </a:ln>
          </p:spPr>
        </p:cxnSp>
        <p:cxnSp>
          <p:nvCxnSpPr>
            <p:cNvPr id="36" name="Shape 694">
              <a:extLst>
                <a:ext uri="{FF2B5EF4-FFF2-40B4-BE49-F238E27FC236}">
                  <a16:creationId xmlns:a16="http://schemas.microsoft.com/office/drawing/2014/main" id="{F2766256-9C11-4EB5-BABF-17C18C00746E}"/>
                </a:ext>
              </a:extLst>
            </p:cNvPr>
            <p:cNvCxnSpPr>
              <a:stCxn id="33" idx="5"/>
              <a:endCxn id="37" idx="1"/>
            </p:cNvCxnSpPr>
            <p:nvPr/>
          </p:nvCxnSpPr>
          <p:spPr>
            <a:xfrm>
              <a:off x="6065611" y="1585836"/>
              <a:ext cx="626699" cy="468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37" name="Shape 695">
              <a:extLst>
                <a:ext uri="{FF2B5EF4-FFF2-40B4-BE49-F238E27FC236}">
                  <a16:creationId xmlns:a16="http://schemas.microsoft.com/office/drawing/2014/main" id="{AD62C0C8-D75A-4B2F-A05E-82DC29F21EA2}"/>
                </a:ext>
              </a:extLst>
            </p:cNvPr>
            <p:cNvSpPr/>
            <p:nvPr/>
          </p:nvSpPr>
          <p:spPr>
            <a:xfrm>
              <a:off x="6563075" y="1924875"/>
              <a:ext cx="878400" cy="8784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algn="ctr"/>
              <a:endParaRPr sz="7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8" name="Shape 696">
              <a:extLst>
                <a:ext uri="{FF2B5EF4-FFF2-40B4-BE49-F238E27FC236}">
                  <a16:creationId xmlns:a16="http://schemas.microsoft.com/office/drawing/2014/main" id="{FB799925-AEB8-4041-8F26-FB54F7C9A725}"/>
                </a:ext>
              </a:extLst>
            </p:cNvPr>
            <p:cNvSpPr/>
            <p:nvPr/>
          </p:nvSpPr>
          <p:spPr>
            <a:xfrm>
              <a:off x="5175425" y="3471600"/>
              <a:ext cx="978899" cy="517199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algn="ctr"/>
              <a:endParaRPr sz="10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cxnSp>
          <p:nvCxnSpPr>
            <p:cNvPr id="39" name="Shape 697">
              <a:extLst>
                <a:ext uri="{FF2B5EF4-FFF2-40B4-BE49-F238E27FC236}">
                  <a16:creationId xmlns:a16="http://schemas.microsoft.com/office/drawing/2014/main" id="{89C6FB18-9FBD-484E-9FCC-6DDF59FEC1E2}"/>
                </a:ext>
              </a:extLst>
            </p:cNvPr>
            <p:cNvCxnSpPr>
              <a:stCxn id="37" idx="3"/>
              <a:endCxn id="38" idx="0"/>
            </p:cNvCxnSpPr>
            <p:nvPr/>
          </p:nvCxnSpPr>
          <p:spPr>
            <a:xfrm flipH="1">
              <a:off x="5665113" y="2674636"/>
              <a:ext cx="1026600" cy="796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lg" len="lg"/>
              <a:tailEnd type="none" w="lg" len="lg"/>
            </a:ln>
          </p:spPr>
        </p:cxnSp>
        <p:cxnSp>
          <p:nvCxnSpPr>
            <p:cNvPr id="40" name="Shape 698">
              <a:extLst>
                <a:ext uri="{FF2B5EF4-FFF2-40B4-BE49-F238E27FC236}">
                  <a16:creationId xmlns:a16="http://schemas.microsoft.com/office/drawing/2014/main" id="{06AA0A67-486E-49EF-A767-A1EA44DCDC49}"/>
                </a:ext>
              </a:extLst>
            </p:cNvPr>
            <p:cNvCxnSpPr>
              <a:stCxn id="37" idx="5"/>
              <a:endCxn id="41" idx="0"/>
            </p:cNvCxnSpPr>
            <p:nvPr/>
          </p:nvCxnSpPr>
          <p:spPr>
            <a:xfrm>
              <a:off x="7312836" y="2674636"/>
              <a:ext cx="840600" cy="796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41" name="Shape 699">
              <a:extLst>
                <a:ext uri="{FF2B5EF4-FFF2-40B4-BE49-F238E27FC236}">
                  <a16:creationId xmlns:a16="http://schemas.microsoft.com/office/drawing/2014/main" id="{E92BCE7F-92A9-4FEA-8AD9-E09BE4B64CA6}"/>
                </a:ext>
              </a:extLst>
            </p:cNvPr>
            <p:cNvSpPr/>
            <p:nvPr/>
          </p:nvSpPr>
          <p:spPr>
            <a:xfrm>
              <a:off x="7664425" y="3471600"/>
              <a:ext cx="978899" cy="517199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algn="ctr"/>
              <a:endParaRPr sz="10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42" name="Shape 700">
            <a:extLst>
              <a:ext uri="{FF2B5EF4-FFF2-40B4-BE49-F238E27FC236}">
                <a16:creationId xmlns:a16="http://schemas.microsoft.com/office/drawing/2014/main" id="{B9EE46C8-D533-4C9B-85AA-7B1463970E64}"/>
              </a:ext>
            </a:extLst>
          </p:cNvPr>
          <p:cNvGrpSpPr/>
          <p:nvPr/>
        </p:nvGrpSpPr>
        <p:grpSpPr>
          <a:xfrm>
            <a:off x="4064135" y="3173160"/>
            <a:ext cx="1196048" cy="818132"/>
            <a:chOff x="4034275" y="836075"/>
            <a:chExt cx="4609049" cy="3152724"/>
          </a:xfrm>
        </p:grpSpPr>
        <p:sp>
          <p:nvSpPr>
            <p:cNvPr id="43" name="Shape 701">
              <a:extLst>
                <a:ext uri="{FF2B5EF4-FFF2-40B4-BE49-F238E27FC236}">
                  <a16:creationId xmlns:a16="http://schemas.microsoft.com/office/drawing/2014/main" id="{4B94837F-45BB-4497-A1DB-7008929AFCA4}"/>
                </a:ext>
              </a:extLst>
            </p:cNvPr>
            <p:cNvSpPr/>
            <p:nvPr/>
          </p:nvSpPr>
          <p:spPr>
            <a:xfrm>
              <a:off x="5315850" y="836075"/>
              <a:ext cx="878400" cy="8784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algn="ctr"/>
              <a:endParaRPr sz="8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4" name="Shape 702">
              <a:extLst>
                <a:ext uri="{FF2B5EF4-FFF2-40B4-BE49-F238E27FC236}">
                  <a16:creationId xmlns:a16="http://schemas.microsoft.com/office/drawing/2014/main" id="{6DD2A031-EC1E-40A3-B1F5-5E7F679D7790}"/>
                </a:ext>
              </a:extLst>
            </p:cNvPr>
            <p:cNvSpPr/>
            <p:nvPr/>
          </p:nvSpPr>
          <p:spPr>
            <a:xfrm>
              <a:off x="4034275" y="2105475"/>
              <a:ext cx="978899" cy="517199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algn="ctr"/>
              <a:endParaRPr sz="10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cxnSp>
          <p:nvCxnSpPr>
            <p:cNvPr id="45" name="Shape 703">
              <a:extLst>
                <a:ext uri="{FF2B5EF4-FFF2-40B4-BE49-F238E27FC236}">
                  <a16:creationId xmlns:a16="http://schemas.microsoft.com/office/drawing/2014/main" id="{E13658BF-08FA-4E20-9209-16DF0626613C}"/>
                </a:ext>
              </a:extLst>
            </p:cNvPr>
            <p:cNvCxnSpPr>
              <a:stCxn id="43" idx="3"/>
              <a:endCxn id="44" idx="0"/>
            </p:cNvCxnSpPr>
            <p:nvPr/>
          </p:nvCxnSpPr>
          <p:spPr>
            <a:xfrm flipH="1">
              <a:off x="4524388" y="1585836"/>
              <a:ext cx="920100" cy="519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lg" len="lg"/>
              <a:tailEnd type="none" w="lg" len="lg"/>
            </a:ln>
          </p:spPr>
        </p:cxnSp>
        <p:cxnSp>
          <p:nvCxnSpPr>
            <p:cNvPr id="46" name="Shape 704">
              <a:extLst>
                <a:ext uri="{FF2B5EF4-FFF2-40B4-BE49-F238E27FC236}">
                  <a16:creationId xmlns:a16="http://schemas.microsoft.com/office/drawing/2014/main" id="{89E9F7C3-2D9D-4591-A630-8531B59F7913}"/>
                </a:ext>
              </a:extLst>
            </p:cNvPr>
            <p:cNvCxnSpPr>
              <a:stCxn id="43" idx="5"/>
              <a:endCxn id="47" idx="1"/>
            </p:cNvCxnSpPr>
            <p:nvPr/>
          </p:nvCxnSpPr>
          <p:spPr>
            <a:xfrm>
              <a:off x="6065611" y="1585836"/>
              <a:ext cx="626699" cy="468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47" name="Shape 705">
              <a:extLst>
                <a:ext uri="{FF2B5EF4-FFF2-40B4-BE49-F238E27FC236}">
                  <a16:creationId xmlns:a16="http://schemas.microsoft.com/office/drawing/2014/main" id="{33A29CFB-A272-4926-B8D4-885E65CC88DE}"/>
                </a:ext>
              </a:extLst>
            </p:cNvPr>
            <p:cNvSpPr/>
            <p:nvPr/>
          </p:nvSpPr>
          <p:spPr>
            <a:xfrm>
              <a:off x="6563075" y="1924875"/>
              <a:ext cx="878400" cy="8784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algn="ctr"/>
              <a:endParaRPr sz="7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8" name="Shape 706">
              <a:extLst>
                <a:ext uri="{FF2B5EF4-FFF2-40B4-BE49-F238E27FC236}">
                  <a16:creationId xmlns:a16="http://schemas.microsoft.com/office/drawing/2014/main" id="{3C150843-F8C3-4F2F-9721-0FC6032C2ED3}"/>
                </a:ext>
              </a:extLst>
            </p:cNvPr>
            <p:cNvSpPr/>
            <p:nvPr/>
          </p:nvSpPr>
          <p:spPr>
            <a:xfrm>
              <a:off x="5175425" y="3471600"/>
              <a:ext cx="978899" cy="517199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algn="ctr"/>
              <a:endParaRPr sz="10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cxnSp>
          <p:nvCxnSpPr>
            <p:cNvPr id="49" name="Shape 707">
              <a:extLst>
                <a:ext uri="{FF2B5EF4-FFF2-40B4-BE49-F238E27FC236}">
                  <a16:creationId xmlns:a16="http://schemas.microsoft.com/office/drawing/2014/main" id="{44A87EDA-B517-4C4B-B598-F8DC408C4975}"/>
                </a:ext>
              </a:extLst>
            </p:cNvPr>
            <p:cNvCxnSpPr>
              <a:stCxn id="47" idx="3"/>
              <a:endCxn id="48" idx="0"/>
            </p:cNvCxnSpPr>
            <p:nvPr/>
          </p:nvCxnSpPr>
          <p:spPr>
            <a:xfrm flipH="1">
              <a:off x="5665113" y="2674636"/>
              <a:ext cx="1026600" cy="796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lg" len="lg"/>
              <a:tailEnd type="none" w="lg" len="lg"/>
            </a:ln>
          </p:spPr>
        </p:cxnSp>
        <p:cxnSp>
          <p:nvCxnSpPr>
            <p:cNvPr id="50" name="Shape 708">
              <a:extLst>
                <a:ext uri="{FF2B5EF4-FFF2-40B4-BE49-F238E27FC236}">
                  <a16:creationId xmlns:a16="http://schemas.microsoft.com/office/drawing/2014/main" id="{9A9D966E-9941-4983-B04A-72E72834F31E}"/>
                </a:ext>
              </a:extLst>
            </p:cNvPr>
            <p:cNvCxnSpPr>
              <a:stCxn id="47" idx="5"/>
              <a:endCxn id="51" idx="0"/>
            </p:cNvCxnSpPr>
            <p:nvPr/>
          </p:nvCxnSpPr>
          <p:spPr>
            <a:xfrm>
              <a:off x="7312836" y="2674636"/>
              <a:ext cx="840600" cy="796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51" name="Shape 709">
              <a:extLst>
                <a:ext uri="{FF2B5EF4-FFF2-40B4-BE49-F238E27FC236}">
                  <a16:creationId xmlns:a16="http://schemas.microsoft.com/office/drawing/2014/main" id="{CE28D77F-AE25-4AB2-B010-EECBC8081B4D}"/>
                </a:ext>
              </a:extLst>
            </p:cNvPr>
            <p:cNvSpPr/>
            <p:nvPr/>
          </p:nvSpPr>
          <p:spPr>
            <a:xfrm>
              <a:off x="7664425" y="3471600"/>
              <a:ext cx="978899" cy="517199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algn="ctr"/>
              <a:endParaRPr sz="10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52" name="Shape 710">
            <a:extLst>
              <a:ext uri="{FF2B5EF4-FFF2-40B4-BE49-F238E27FC236}">
                <a16:creationId xmlns:a16="http://schemas.microsoft.com/office/drawing/2014/main" id="{BE515C5C-1267-4F05-A6BE-CE1CE8770DD8}"/>
              </a:ext>
            </a:extLst>
          </p:cNvPr>
          <p:cNvGrpSpPr/>
          <p:nvPr/>
        </p:nvGrpSpPr>
        <p:grpSpPr>
          <a:xfrm>
            <a:off x="4064123" y="2135910"/>
            <a:ext cx="1196048" cy="818132"/>
            <a:chOff x="4034275" y="836075"/>
            <a:chExt cx="4609049" cy="3152724"/>
          </a:xfrm>
        </p:grpSpPr>
        <p:sp>
          <p:nvSpPr>
            <p:cNvPr id="53" name="Shape 711">
              <a:extLst>
                <a:ext uri="{FF2B5EF4-FFF2-40B4-BE49-F238E27FC236}">
                  <a16:creationId xmlns:a16="http://schemas.microsoft.com/office/drawing/2014/main" id="{4843DC9A-20CC-49D2-9317-848E0640880B}"/>
                </a:ext>
              </a:extLst>
            </p:cNvPr>
            <p:cNvSpPr/>
            <p:nvPr/>
          </p:nvSpPr>
          <p:spPr>
            <a:xfrm>
              <a:off x="5315850" y="836075"/>
              <a:ext cx="878400" cy="8784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algn="ctr"/>
              <a:endParaRPr sz="8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4" name="Shape 712">
              <a:extLst>
                <a:ext uri="{FF2B5EF4-FFF2-40B4-BE49-F238E27FC236}">
                  <a16:creationId xmlns:a16="http://schemas.microsoft.com/office/drawing/2014/main" id="{B88A6D21-60D0-4A11-AA2F-A2F8F4A8EC4E}"/>
                </a:ext>
              </a:extLst>
            </p:cNvPr>
            <p:cNvSpPr/>
            <p:nvPr/>
          </p:nvSpPr>
          <p:spPr>
            <a:xfrm>
              <a:off x="4034275" y="2105475"/>
              <a:ext cx="978899" cy="517199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algn="ctr"/>
              <a:endParaRPr sz="10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cxnSp>
          <p:nvCxnSpPr>
            <p:cNvPr id="55" name="Shape 713">
              <a:extLst>
                <a:ext uri="{FF2B5EF4-FFF2-40B4-BE49-F238E27FC236}">
                  <a16:creationId xmlns:a16="http://schemas.microsoft.com/office/drawing/2014/main" id="{814B5C8D-9459-4B8C-9E16-5F2588EEEB89}"/>
                </a:ext>
              </a:extLst>
            </p:cNvPr>
            <p:cNvCxnSpPr>
              <a:stCxn id="53" idx="3"/>
              <a:endCxn id="54" idx="0"/>
            </p:cNvCxnSpPr>
            <p:nvPr/>
          </p:nvCxnSpPr>
          <p:spPr>
            <a:xfrm flipH="1">
              <a:off x="4524388" y="1585836"/>
              <a:ext cx="920100" cy="519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lg" len="lg"/>
              <a:tailEnd type="none" w="lg" len="lg"/>
            </a:ln>
          </p:spPr>
        </p:cxnSp>
        <p:cxnSp>
          <p:nvCxnSpPr>
            <p:cNvPr id="56" name="Shape 714">
              <a:extLst>
                <a:ext uri="{FF2B5EF4-FFF2-40B4-BE49-F238E27FC236}">
                  <a16:creationId xmlns:a16="http://schemas.microsoft.com/office/drawing/2014/main" id="{E594A91B-B943-48B0-BB96-1566B50C3D82}"/>
                </a:ext>
              </a:extLst>
            </p:cNvPr>
            <p:cNvCxnSpPr>
              <a:stCxn id="53" idx="5"/>
              <a:endCxn id="57" idx="1"/>
            </p:cNvCxnSpPr>
            <p:nvPr/>
          </p:nvCxnSpPr>
          <p:spPr>
            <a:xfrm>
              <a:off x="6065611" y="1585836"/>
              <a:ext cx="626699" cy="468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57" name="Shape 715">
              <a:extLst>
                <a:ext uri="{FF2B5EF4-FFF2-40B4-BE49-F238E27FC236}">
                  <a16:creationId xmlns:a16="http://schemas.microsoft.com/office/drawing/2014/main" id="{6A60AFF2-397C-43D4-B11A-F1E43ED2E425}"/>
                </a:ext>
              </a:extLst>
            </p:cNvPr>
            <p:cNvSpPr/>
            <p:nvPr/>
          </p:nvSpPr>
          <p:spPr>
            <a:xfrm>
              <a:off x="6563075" y="1924875"/>
              <a:ext cx="878400" cy="8784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algn="ctr"/>
              <a:endParaRPr sz="7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8" name="Shape 716">
              <a:extLst>
                <a:ext uri="{FF2B5EF4-FFF2-40B4-BE49-F238E27FC236}">
                  <a16:creationId xmlns:a16="http://schemas.microsoft.com/office/drawing/2014/main" id="{B890B4D9-25FE-40F1-9090-0C68942880DD}"/>
                </a:ext>
              </a:extLst>
            </p:cNvPr>
            <p:cNvSpPr/>
            <p:nvPr/>
          </p:nvSpPr>
          <p:spPr>
            <a:xfrm>
              <a:off x="5175425" y="3471600"/>
              <a:ext cx="978899" cy="517199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algn="ctr"/>
              <a:endParaRPr sz="10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cxnSp>
          <p:nvCxnSpPr>
            <p:cNvPr id="59" name="Shape 717">
              <a:extLst>
                <a:ext uri="{FF2B5EF4-FFF2-40B4-BE49-F238E27FC236}">
                  <a16:creationId xmlns:a16="http://schemas.microsoft.com/office/drawing/2014/main" id="{7023E800-02A6-473E-98FA-D0390B21EC79}"/>
                </a:ext>
              </a:extLst>
            </p:cNvPr>
            <p:cNvCxnSpPr>
              <a:stCxn id="57" idx="3"/>
              <a:endCxn id="58" idx="0"/>
            </p:cNvCxnSpPr>
            <p:nvPr/>
          </p:nvCxnSpPr>
          <p:spPr>
            <a:xfrm flipH="1">
              <a:off x="5665113" y="2674636"/>
              <a:ext cx="1026600" cy="796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lg" len="lg"/>
              <a:tailEnd type="none" w="lg" len="lg"/>
            </a:ln>
          </p:spPr>
        </p:cxnSp>
        <p:cxnSp>
          <p:nvCxnSpPr>
            <p:cNvPr id="60" name="Shape 718">
              <a:extLst>
                <a:ext uri="{FF2B5EF4-FFF2-40B4-BE49-F238E27FC236}">
                  <a16:creationId xmlns:a16="http://schemas.microsoft.com/office/drawing/2014/main" id="{3AAE1212-3C9A-4A6B-852B-900EE1A11CE3}"/>
                </a:ext>
              </a:extLst>
            </p:cNvPr>
            <p:cNvCxnSpPr>
              <a:stCxn id="57" idx="5"/>
              <a:endCxn id="61" idx="0"/>
            </p:cNvCxnSpPr>
            <p:nvPr/>
          </p:nvCxnSpPr>
          <p:spPr>
            <a:xfrm>
              <a:off x="7312836" y="2674636"/>
              <a:ext cx="840600" cy="796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61" name="Shape 719">
              <a:extLst>
                <a:ext uri="{FF2B5EF4-FFF2-40B4-BE49-F238E27FC236}">
                  <a16:creationId xmlns:a16="http://schemas.microsoft.com/office/drawing/2014/main" id="{D0DF13F6-B5ED-430B-BA68-7C03C84E0205}"/>
                </a:ext>
              </a:extLst>
            </p:cNvPr>
            <p:cNvSpPr/>
            <p:nvPr/>
          </p:nvSpPr>
          <p:spPr>
            <a:xfrm>
              <a:off x="7664425" y="3471600"/>
              <a:ext cx="978899" cy="517199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algn="ctr"/>
              <a:endParaRPr sz="10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62" name="Shape 720">
            <a:extLst>
              <a:ext uri="{FF2B5EF4-FFF2-40B4-BE49-F238E27FC236}">
                <a16:creationId xmlns:a16="http://schemas.microsoft.com/office/drawing/2014/main" id="{2BC4058E-D15E-4C58-BEE7-D8F3C9FB43A6}"/>
              </a:ext>
            </a:extLst>
          </p:cNvPr>
          <p:cNvGrpSpPr/>
          <p:nvPr/>
        </p:nvGrpSpPr>
        <p:grpSpPr>
          <a:xfrm>
            <a:off x="5448686" y="3205160"/>
            <a:ext cx="1196048" cy="818132"/>
            <a:chOff x="4034275" y="836075"/>
            <a:chExt cx="4609049" cy="3152724"/>
          </a:xfrm>
        </p:grpSpPr>
        <p:sp>
          <p:nvSpPr>
            <p:cNvPr id="63" name="Shape 721">
              <a:extLst>
                <a:ext uri="{FF2B5EF4-FFF2-40B4-BE49-F238E27FC236}">
                  <a16:creationId xmlns:a16="http://schemas.microsoft.com/office/drawing/2014/main" id="{C3F1A9A7-1D3C-411B-BBF4-D6A24AEA71BB}"/>
                </a:ext>
              </a:extLst>
            </p:cNvPr>
            <p:cNvSpPr/>
            <p:nvPr/>
          </p:nvSpPr>
          <p:spPr>
            <a:xfrm>
              <a:off x="5315850" y="836075"/>
              <a:ext cx="878400" cy="8784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algn="ctr"/>
              <a:endParaRPr sz="8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4" name="Shape 722">
              <a:extLst>
                <a:ext uri="{FF2B5EF4-FFF2-40B4-BE49-F238E27FC236}">
                  <a16:creationId xmlns:a16="http://schemas.microsoft.com/office/drawing/2014/main" id="{6B2A406D-4F74-44DE-98DD-B4FE50DC7A91}"/>
                </a:ext>
              </a:extLst>
            </p:cNvPr>
            <p:cNvSpPr/>
            <p:nvPr/>
          </p:nvSpPr>
          <p:spPr>
            <a:xfrm>
              <a:off x="4034275" y="2105475"/>
              <a:ext cx="978899" cy="517199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algn="ctr"/>
              <a:endParaRPr sz="10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cxnSp>
          <p:nvCxnSpPr>
            <p:cNvPr id="65" name="Shape 723">
              <a:extLst>
                <a:ext uri="{FF2B5EF4-FFF2-40B4-BE49-F238E27FC236}">
                  <a16:creationId xmlns:a16="http://schemas.microsoft.com/office/drawing/2014/main" id="{67A4C614-5A90-4671-8FF9-5C1811D41467}"/>
                </a:ext>
              </a:extLst>
            </p:cNvPr>
            <p:cNvCxnSpPr>
              <a:stCxn id="63" idx="3"/>
              <a:endCxn id="64" idx="0"/>
            </p:cNvCxnSpPr>
            <p:nvPr/>
          </p:nvCxnSpPr>
          <p:spPr>
            <a:xfrm flipH="1">
              <a:off x="4524388" y="1585836"/>
              <a:ext cx="920100" cy="519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lg" len="lg"/>
              <a:tailEnd type="none" w="lg" len="lg"/>
            </a:ln>
          </p:spPr>
        </p:cxnSp>
        <p:cxnSp>
          <p:nvCxnSpPr>
            <p:cNvPr id="66" name="Shape 724">
              <a:extLst>
                <a:ext uri="{FF2B5EF4-FFF2-40B4-BE49-F238E27FC236}">
                  <a16:creationId xmlns:a16="http://schemas.microsoft.com/office/drawing/2014/main" id="{D4F1BA7A-1D42-4790-9477-F39656AE1E19}"/>
                </a:ext>
              </a:extLst>
            </p:cNvPr>
            <p:cNvCxnSpPr>
              <a:stCxn id="63" idx="5"/>
              <a:endCxn id="67" idx="1"/>
            </p:cNvCxnSpPr>
            <p:nvPr/>
          </p:nvCxnSpPr>
          <p:spPr>
            <a:xfrm>
              <a:off x="6065611" y="1585836"/>
              <a:ext cx="626700" cy="468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67" name="Shape 725">
              <a:extLst>
                <a:ext uri="{FF2B5EF4-FFF2-40B4-BE49-F238E27FC236}">
                  <a16:creationId xmlns:a16="http://schemas.microsoft.com/office/drawing/2014/main" id="{37E86AE4-B08B-453F-A65A-675358E1868A}"/>
                </a:ext>
              </a:extLst>
            </p:cNvPr>
            <p:cNvSpPr/>
            <p:nvPr/>
          </p:nvSpPr>
          <p:spPr>
            <a:xfrm>
              <a:off x="6563075" y="1924875"/>
              <a:ext cx="878400" cy="8784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algn="ctr"/>
              <a:endParaRPr sz="7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8" name="Shape 726">
              <a:extLst>
                <a:ext uri="{FF2B5EF4-FFF2-40B4-BE49-F238E27FC236}">
                  <a16:creationId xmlns:a16="http://schemas.microsoft.com/office/drawing/2014/main" id="{9F01C78E-3FE1-415C-AB88-BA435C74FFC6}"/>
                </a:ext>
              </a:extLst>
            </p:cNvPr>
            <p:cNvSpPr/>
            <p:nvPr/>
          </p:nvSpPr>
          <p:spPr>
            <a:xfrm>
              <a:off x="5175425" y="3471600"/>
              <a:ext cx="978899" cy="517199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algn="ctr"/>
              <a:endParaRPr sz="10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cxnSp>
          <p:nvCxnSpPr>
            <p:cNvPr id="69" name="Shape 727">
              <a:extLst>
                <a:ext uri="{FF2B5EF4-FFF2-40B4-BE49-F238E27FC236}">
                  <a16:creationId xmlns:a16="http://schemas.microsoft.com/office/drawing/2014/main" id="{3695BF0F-3CBA-4F8B-AF23-67FD8D289832}"/>
                </a:ext>
              </a:extLst>
            </p:cNvPr>
            <p:cNvCxnSpPr>
              <a:stCxn id="67" idx="3"/>
              <a:endCxn id="68" idx="0"/>
            </p:cNvCxnSpPr>
            <p:nvPr/>
          </p:nvCxnSpPr>
          <p:spPr>
            <a:xfrm flipH="1">
              <a:off x="5665113" y="2674636"/>
              <a:ext cx="1026600" cy="796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lg" len="lg"/>
              <a:tailEnd type="none" w="lg" len="lg"/>
            </a:ln>
          </p:spPr>
        </p:cxnSp>
        <p:cxnSp>
          <p:nvCxnSpPr>
            <p:cNvPr id="70" name="Shape 728">
              <a:extLst>
                <a:ext uri="{FF2B5EF4-FFF2-40B4-BE49-F238E27FC236}">
                  <a16:creationId xmlns:a16="http://schemas.microsoft.com/office/drawing/2014/main" id="{A972AD4A-3380-4E45-8A4A-16C851017972}"/>
                </a:ext>
              </a:extLst>
            </p:cNvPr>
            <p:cNvCxnSpPr>
              <a:stCxn id="67" idx="5"/>
              <a:endCxn id="71" idx="0"/>
            </p:cNvCxnSpPr>
            <p:nvPr/>
          </p:nvCxnSpPr>
          <p:spPr>
            <a:xfrm>
              <a:off x="7312836" y="2674636"/>
              <a:ext cx="840600" cy="796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71" name="Shape 729">
              <a:extLst>
                <a:ext uri="{FF2B5EF4-FFF2-40B4-BE49-F238E27FC236}">
                  <a16:creationId xmlns:a16="http://schemas.microsoft.com/office/drawing/2014/main" id="{E2B0EF42-98CD-48A5-932A-59834FCC2DE0}"/>
                </a:ext>
              </a:extLst>
            </p:cNvPr>
            <p:cNvSpPr/>
            <p:nvPr/>
          </p:nvSpPr>
          <p:spPr>
            <a:xfrm>
              <a:off x="7664425" y="3471600"/>
              <a:ext cx="978899" cy="517199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algn="ctr"/>
              <a:endParaRPr sz="10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72" name="Shape 730">
            <a:extLst>
              <a:ext uri="{FF2B5EF4-FFF2-40B4-BE49-F238E27FC236}">
                <a16:creationId xmlns:a16="http://schemas.microsoft.com/office/drawing/2014/main" id="{B0FF0449-3B3A-4E31-B014-01BC4179A089}"/>
              </a:ext>
            </a:extLst>
          </p:cNvPr>
          <p:cNvSpPr txBox="1"/>
          <p:nvPr/>
        </p:nvSpPr>
        <p:spPr>
          <a:xfrm>
            <a:off x="2899930" y="2744580"/>
            <a:ext cx="421499" cy="296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>
              <a:defRPr lang="en-US"/>
            </a:defPPr>
            <a:lvl1pPr algn="ctr">
              <a:defRPr sz="900">
                <a:latin typeface="Open Sans"/>
                <a:ea typeface="Open Sans"/>
                <a:cs typeface="Open Sans"/>
              </a:defRPr>
            </a:lvl1pPr>
          </a:lstStyle>
          <a:p>
            <a:r>
              <a:rPr lang="en" dirty="0">
                <a:sym typeface="Open Sans"/>
              </a:rPr>
              <a:t>11</a:t>
            </a:r>
          </a:p>
        </p:txBody>
      </p:sp>
      <p:sp>
        <p:nvSpPr>
          <p:cNvPr id="73" name="Shape 732">
            <a:extLst>
              <a:ext uri="{FF2B5EF4-FFF2-40B4-BE49-F238E27FC236}">
                <a16:creationId xmlns:a16="http://schemas.microsoft.com/office/drawing/2014/main" id="{7B9CD448-69FB-4A55-BA67-F4EF92445DA4}"/>
              </a:ext>
            </a:extLst>
          </p:cNvPr>
          <p:cNvSpPr txBox="1"/>
          <p:nvPr/>
        </p:nvSpPr>
        <p:spPr>
          <a:xfrm>
            <a:off x="4289730" y="3793780"/>
            <a:ext cx="421499" cy="296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>
              <a:defRPr lang="en-US"/>
            </a:defPPr>
            <a:lvl1pPr algn="ctr">
              <a:defRPr sz="900">
                <a:latin typeface="Open Sans"/>
                <a:ea typeface="Open Sans"/>
                <a:cs typeface="Open Sans"/>
              </a:defRPr>
            </a:lvl1pPr>
          </a:lstStyle>
          <a:p>
            <a:r>
              <a:rPr lang="en">
                <a:sym typeface="Open Sans"/>
              </a:rPr>
              <a:t>12</a:t>
            </a:r>
            <a:endParaRPr lang="en" dirty="0">
              <a:sym typeface="Open Sans"/>
            </a:endParaRPr>
          </a:p>
        </p:txBody>
      </p:sp>
      <p:sp>
        <p:nvSpPr>
          <p:cNvPr id="74" name="Shape 733">
            <a:extLst>
              <a:ext uri="{FF2B5EF4-FFF2-40B4-BE49-F238E27FC236}">
                <a16:creationId xmlns:a16="http://schemas.microsoft.com/office/drawing/2014/main" id="{BA8BBF17-2F10-4E21-8376-1AE2509AC381}"/>
              </a:ext>
            </a:extLst>
          </p:cNvPr>
          <p:cNvSpPr txBox="1"/>
          <p:nvPr/>
        </p:nvSpPr>
        <p:spPr>
          <a:xfrm>
            <a:off x="5694305" y="2657655"/>
            <a:ext cx="421499" cy="296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>
              <a:defRPr lang="en-US"/>
            </a:defPPr>
            <a:lvl1pPr algn="ctr">
              <a:defRPr sz="900">
                <a:latin typeface="Open Sans"/>
                <a:ea typeface="Open Sans"/>
                <a:cs typeface="Open Sans"/>
              </a:defRPr>
            </a:lvl1pPr>
          </a:lstStyle>
          <a:p>
            <a:r>
              <a:rPr lang="en">
                <a:sym typeface="Open Sans"/>
              </a:rPr>
              <a:t>6</a:t>
            </a:r>
            <a:endParaRPr lang="en" dirty="0">
              <a:sym typeface="Open Sans"/>
            </a:endParaRPr>
          </a:p>
        </p:txBody>
      </p:sp>
      <p:sp>
        <p:nvSpPr>
          <p:cNvPr id="75" name="Shape 734">
            <a:extLst>
              <a:ext uri="{FF2B5EF4-FFF2-40B4-BE49-F238E27FC236}">
                <a16:creationId xmlns:a16="http://schemas.microsoft.com/office/drawing/2014/main" id="{845E92EE-2106-45A9-B457-4841377A5352}"/>
              </a:ext>
            </a:extLst>
          </p:cNvPr>
          <p:cNvSpPr txBox="1"/>
          <p:nvPr/>
        </p:nvSpPr>
        <p:spPr>
          <a:xfrm>
            <a:off x="5652755" y="3793780"/>
            <a:ext cx="421499" cy="296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>
              <a:defRPr lang="en-US"/>
            </a:defPPr>
            <a:lvl1pPr algn="ctr">
              <a:defRPr sz="900">
                <a:latin typeface="Open Sans"/>
                <a:ea typeface="Open Sans"/>
                <a:cs typeface="Open Sans"/>
              </a:defRPr>
            </a:lvl1pPr>
          </a:lstStyle>
          <a:p>
            <a:r>
              <a:rPr lang="en">
                <a:sym typeface="Open Sans"/>
              </a:rPr>
              <a:t>14</a:t>
            </a:r>
            <a:endParaRPr lang="en" dirty="0">
              <a:sym typeface="Open Sans"/>
            </a:endParaRPr>
          </a:p>
        </p:txBody>
      </p:sp>
      <p:sp>
        <p:nvSpPr>
          <p:cNvPr id="76" name="Shape 735">
            <a:extLst>
              <a:ext uri="{FF2B5EF4-FFF2-40B4-BE49-F238E27FC236}">
                <a16:creationId xmlns:a16="http://schemas.microsoft.com/office/drawing/2014/main" id="{C3AA1644-0068-4C6F-9BAE-0D5A8D654B55}"/>
              </a:ext>
            </a:extLst>
          </p:cNvPr>
          <p:cNvSpPr txBox="1"/>
          <p:nvPr/>
        </p:nvSpPr>
        <p:spPr>
          <a:xfrm>
            <a:off x="4260330" y="2744580"/>
            <a:ext cx="450899" cy="296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en" sz="900" dirty="0">
                <a:latin typeface="Open Sans"/>
                <a:ea typeface="Open Sans"/>
                <a:cs typeface="Open Sans"/>
                <a:sym typeface="Open Sans"/>
              </a:rPr>
              <a:t>8</a:t>
            </a:r>
          </a:p>
        </p:txBody>
      </p:sp>
      <p:sp>
        <p:nvSpPr>
          <p:cNvPr id="77" name="Shape 736">
            <a:extLst>
              <a:ext uri="{FF2B5EF4-FFF2-40B4-BE49-F238E27FC236}">
                <a16:creationId xmlns:a16="http://schemas.microsoft.com/office/drawing/2014/main" id="{3205B728-3B9B-47F9-8EB0-EE416837E60A}"/>
              </a:ext>
            </a:extLst>
          </p:cNvPr>
          <p:cNvSpPr txBox="1"/>
          <p:nvPr/>
        </p:nvSpPr>
        <p:spPr>
          <a:xfrm>
            <a:off x="2840930" y="3793780"/>
            <a:ext cx="450899" cy="296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en" sz="900" dirty="0">
                <a:latin typeface="Open Sans"/>
                <a:ea typeface="Open Sans"/>
                <a:cs typeface="Open Sans"/>
                <a:sym typeface="Open Sans"/>
              </a:rPr>
              <a:t>9</a:t>
            </a:r>
          </a:p>
        </p:txBody>
      </p:sp>
      <p:sp>
        <p:nvSpPr>
          <p:cNvPr id="79" name="Shape 730">
            <a:extLst>
              <a:ext uri="{FF2B5EF4-FFF2-40B4-BE49-F238E27FC236}">
                <a16:creationId xmlns:a16="http://schemas.microsoft.com/office/drawing/2014/main" id="{3B00BBBA-3085-A843-B510-7FBF3B1D8BA1}"/>
              </a:ext>
            </a:extLst>
          </p:cNvPr>
          <p:cNvSpPr txBox="1"/>
          <p:nvPr/>
        </p:nvSpPr>
        <p:spPr>
          <a:xfrm>
            <a:off x="2686050" y="4672813"/>
            <a:ext cx="4242904" cy="296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>
              <a:defRPr lang="en-US"/>
            </a:defPPr>
            <a:lvl1pPr algn="ctr">
              <a:defRPr sz="900">
                <a:latin typeface="Open Sans"/>
                <a:ea typeface="Open Sans"/>
                <a:cs typeface="Open Sans"/>
              </a:defRPr>
            </a:lvl1pPr>
          </a:lstStyle>
          <a:p>
            <a:r>
              <a:rPr lang="en" dirty="0">
                <a:sym typeface="Open Sans"/>
              </a:rPr>
              <a:t>(11+9+8+12+6+14)/6 = 10</a:t>
            </a:r>
          </a:p>
        </p:txBody>
      </p:sp>
    </p:spTree>
    <p:extLst>
      <p:ext uri="{BB962C8B-B14F-4D97-AF65-F5344CB8AC3E}">
        <p14:creationId xmlns:p14="http://schemas.microsoft.com/office/powerpoint/2010/main" val="3485174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A0A2E1C-7D98-44F2-841A-C0F0F81C3A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4/8/21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BD25374-7532-49B7-86B4-242E3E760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a random forest is really grown.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89F499-AFBF-439F-85DE-D9C7078FD4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178DB-3659-421F-907F-CD25EFFF41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 CSCI -96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9826758-8D3C-4F56-BFC9-9CC876ED9807}"/>
              </a:ext>
            </a:extLst>
          </p:cNvPr>
          <p:cNvSpPr txBox="1">
            <a:spLocks/>
          </p:cNvSpPr>
          <p:nvPr/>
        </p:nvSpPr>
        <p:spPr>
          <a:xfrm>
            <a:off x="628650" y="1111347"/>
            <a:ext cx="7886700" cy="5120640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dirty="0"/>
              <a:t>Draw many re-samples of cases from the data (bootstrap)</a:t>
            </a:r>
          </a:p>
          <a:p>
            <a:r>
              <a:rPr lang="en-US" altLang="en-US" dirty="0"/>
              <a:t>For each re-sampled set use a random subset of predictor variables to produce a tree.  Some parameters include</a:t>
            </a:r>
          </a:p>
          <a:p>
            <a:pPr lvl="1"/>
            <a:r>
              <a:rPr lang="en-US" altLang="en-US" dirty="0"/>
              <a:t>Number of trees to grow – dictates the number of re-sampled sets</a:t>
            </a:r>
          </a:p>
          <a:p>
            <a:pPr lvl="1"/>
            <a:r>
              <a:rPr lang="en-US" altLang="en-US" dirty="0"/>
              <a:t>Number of predictor variables for each tree</a:t>
            </a:r>
          </a:p>
          <a:p>
            <a:endParaRPr lang="en-US" altLang="en-US" dirty="0"/>
          </a:p>
          <a:p>
            <a:r>
              <a:rPr lang="en-US" altLang="en-US" dirty="0"/>
              <a:t>Combine the predictions/classifications from all the trees (the entire forest)</a:t>
            </a:r>
          </a:p>
          <a:p>
            <a:pPr lvl="1"/>
            <a:r>
              <a:rPr lang="en-US" altLang="en-US" dirty="0"/>
              <a:t>Votes are tallied for classification problems</a:t>
            </a:r>
          </a:p>
          <a:p>
            <a:pPr lvl="1"/>
            <a:r>
              <a:rPr lang="en-US" altLang="en-US" dirty="0"/>
              <a:t>Predictions are averaged for continuous problems</a:t>
            </a:r>
          </a:p>
          <a:p>
            <a:pPr lvl="1"/>
            <a:endParaRPr lang="en-US" altLang="en-US" dirty="0">
              <a:solidFill>
                <a:schemeClr val="accent6"/>
              </a:solidFill>
            </a:endParaRPr>
          </a:p>
          <a:p>
            <a:r>
              <a:rPr lang="en-US" altLang="en-US" dirty="0">
                <a:solidFill>
                  <a:schemeClr val="accent6"/>
                </a:solidFill>
              </a:rPr>
              <a:t>Since it has many weak learners, overfitting is less of a concern. Some trees will get the unlikely outlier value while most won’t.</a:t>
            </a:r>
          </a:p>
          <a:p>
            <a:r>
              <a:rPr lang="en-US" altLang="en-US" dirty="0">
                <a:solidFill>
                  <a:schemeClr val="accent6"/>
                </a:solidFill>
              </a:rPr>
              <a:t>Since its fitting many hundreds of trees, it takes some time to train a model.</a:t>
            </a:r>
          </a:p>
        </p:txBody>
      </p:sp>
    </p:spTree>
    <p:extLst>
      <p:ext uri="{BB962C8B-B14F-4D97-AF65-F5344CB8AC3E}">
        <p14:creationId xmlns:p14="http://schemas.microsoft.com/office/powerpoint/2010/main" val="421128790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7DF2904-7768-4D40-9B52-EF0AB59DF6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4/8/21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E828B09-45AB-EB4C-B478-47D785D24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C_lsa_text_regression.R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1A6EBC-1584-9243-A7C3-2FA9FF14F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8D478E-47CD-F84B-AB88-82A290E198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2448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4/8/21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Minimize Overfitting - Partitioning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6</a:t>
            </a:fld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85800" y="1114420"/>
            <a:ext cx="7772400" cy="685805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 2" pitchFamily="18" charset="2"/>
              <a:buNone/>
            </a:pPr>
            <a:r>
              <a:rPr lang="en-US" dirty="0"/>
              <a:t>Divide data into training portion and validation portion</a:t>
            </a:r>
          </a:p>
          <a:p>
            <a:pPr>
              <a:buFont typeface="Wingdings 2" pitchFamily="18" charset="2"/>
              <a:buNone/>
            </a:pPr>
            <a:r>
              <a:rPr lang="en-US" dirty="0"/>
              <a:t>Test model on the test portion</a:t>
            </a:r>
          </a:p>
          <a:p>
            <a:pPr>
              <a:buFont typeface="Wingdings 2" pitchFamily="18" charset="2"/>
              <a:buNone/>
            </a:pPr>
            <a:endParaRPr lang="en-US" dirty="0"/>
          </a:p>
          <a:p>
            <a:pPr>
              <a:buFont typeface="Wingdings 2" pitchFamily="18" charset="2"/>
              <a:buNone/>
            </a:pPr>
            <a:endParaRPr lang="en-US" b="1" dirty="0"/>
          </a:p>
          <a:p>
            <a:pPr>
              <a:buFont typeface="Wingdings 2" pitchFamily="18" charset="2"/>
              <a:buNone/>
            </a:pP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2288381" y="1838325"/>
            <a:ext cx="4567238" cy="4491048"/>
            <a:chOff x="2293158" y="1838325"/>
            <a:chExt cx="4567238" cy="4491048"/>
          </a:xfrm>
        </p:grpSpPr>
        <p:sp>
          <p:nvSpPr>
            <p:cNvPr id="8" name="Flowchart: Magnetic Disk 7"/>
            <p:cNvSpPr/>
            <p:nvPr/>
          </p:nvSpPr>
          <p:spPr>
            <a:xfrm>
              <a:off x="2293158" y="5719772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Flowchart: Magnetic Disk 8"/>
            <p:cNvSpPr/>
            <p:nvPr/>
          </p:nvSpPr>
          <p:spPr>
            <a:xfrm>
              <a:off x="2293158" y="5295381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Flowchart: Magnetic Disk 9"/>
            <p:cNvSpPr/>
            <p:nvPr/>
          </p:nvSpPr>
          <p:spPr>
            <a:xfrm>
              <a:off x="2293158" y="4870988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Flowchart: Magnetic Disk 10"/>
            <p:cNvSpPr/>
            <p:nvPr/>
          </p:nvSpPr>
          <p:spPr>
            <a:xfrm>
              <a:off x="2293158" y="4446595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Flowchart: Magnetic Disk 11"/>
            <p:cNvSpPr/>
            <p:nvPr/>
          </p:nvSpPr>
          <p:spPr>
            <a:xfrm>
              <a:off x="2293158" y="4022202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Flowchart: Magnetic Disk 12"/>
            <p:cNvSpPr/>
            <p:nvPr/>
          </p:nvSpPr>
          <p:spPr>
            <a:xfrm>
              <a:off x="2293158" y="3597809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Flowchart: Magnetic Disk 13"/>
            <p:cNvSpPr/>
            <p:nvPr/>
          </p:nvSpPr>
          <p:spPr>
            <a:xfrm>
              <a:off x="2293158" y="3173416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Flowchart: Magnetic Disk 14"/>
            <p:cNvSpPr/>
            <p:nvPr/>
          </p:nvSpPr>
          <p:spPr>
            <a:xfrm>
              <a:off x="2293158" y="2749023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Flowchart: Magnetic Disk 15"/>
            <p:cNvSpPr/>
            <p:nvPr/>
          </p:nvSpPr>
          <p:spPr>
            <a:xfrm>
              <a:off x="2293158" y="2324630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lowchart: Magnetic Disk 16"/>
            <p:cNvSpPr/>
            <p:nvPr/>
          </p:nvSpPr>
          <p:spPr>
            <a:xfrm>
              <a:off x="2293158" y="1900237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871801" y="4043363"/>
              <a:ext cx="9123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All Data</a:t>
              </a:r>
            </a:p>
          </p:txBody>
        </p:sp>
        <p:sp>
          <p:nvSpPr>
            <p:cNvPr id="19" name="Isosceles Triangle 18"/>
            <p:cNvSpPr/>
            <p:nvPr/>
          </p:nvSpPr>
          <p:spPr>
            <a:xfrm rot="5400000">
              <a:off x="3014677" y="4071937"/>
              <a:ext cx="3186112" cy="300038"/>
            </a:xfrm>
            <a:prstGeom prst="triangl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lowchart: Magnetic Disk 19"/>
            <p:cNvSpPr/>
            <p:nvPr/>
          </p:nvSpPr>
          <p:spPr>
            <a:xfrm>
              <a:off x="4860146" y="5657860"/>
              <a:ext cx="2000250" cy="609601"/>
            </a:xfrm>
            <a:prstGeom prst="flowChartMagneticDisk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Flowchart: Magnetic Disk 20"/>
            <p:cNvSpPr/>
            <p:nvPr/>
          </p:nvSpPr>
          <p:spPr>
            <a:xfrm>
              <a:off x="4860146" y="5233469"/>
              <a:ext cx="2000250" cy="609601"/>
            </a:xfrm>
            <a:prstGeom prst="flowChartMagneticDisk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Flowchart: Magnetic Disk 21"/>
            <p:cNvSpPr/>
            <p:nvPr/>
          </p:nvSpPr>
          <p:spPr>
            <a:xfrm>
              <a:off x="4860146" y="4809076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Flowchart: Magnetic Disk 22"/>
            <p:cNvSpPr/>
            <p:nvPr/>
          </p:nvSpPr>
          <p:spPr>
            <a:xfrm>
              <a:off x="4860146" y="4384683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Flowchart: Magnetic Disk 23"/>
            <p:cNvSpPr/>
            <p:nvPr/>
          </p:nvSpPr>
          <p:spPr>
            <a:xfrm>
              <a:off x="4860146" y="3960290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Flowchart: Magnetic Disk 24"/>
            <p:cNvSpPr/>
            <p:nvPr/>
          </p:nvSpPr>
          <p:spPr>
            <a:xfrm>
              <a:off x="4860146" y="3535897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Flowchart: Magnetic Disk 25"/>
            <p:cNvSpPr/>
            <p:nvPr/>
          </p:nvSpPr>
          <p:spPr>
            <a:xfrm>
              <a:off x="4860146" y="3111504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Flowchart: Magnetic Disk 26"/>
            <p:cNvSpPr/>
            <p:nvPr/>
          </p:nvSpPr>
          <p:spPr>
            <a:xfrm>
              <a:off x="4860146" y="2687111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Flowchart: Magnetic Disk 27"/>
            <p:cNvSpPr/>
            <p:nvPr/>
          </p:nvSpPr>
          <p:spPr>
            <a:xfrm>
              <a:off x="4860146" y="2262718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Flowchart: Magnetic Disk 28"/>
            <p:cNvSpPr/>
            <p:nvPr/>
          </p:nvSpPr>
          <p:spPr>
            <a:xfrm>
              <a:off x="4860146" y="1838325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138751" y="3895726"/>
              <a:ext cx="14687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Training Data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5419739" y="5619751"/>
              <a:ext cx="10447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Test Data</a:t>
              </a:r>
            </a:p>
          </p:txBody>
        </p:sp>
      </p:grpSp>
      <p:sp>
        <p:nvSpPr>
          <p:cNvPr id="32" name="Footer Placeholder 5">
            <a:extLst>
              <a:ext uri="{FF2B5EF4-FFF2-40B4-BE49-F238E27FC236}">
                <a16:creationId xmlns:a16="http://schemas.microsoft.com/office/drawing/2014/main" id="{16BA2CBA-E188-9046-874C-3E46C0B8D9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96</a:t>
            </a:r>
          </a:p>
        </p:txBody>
      </p:sp>
    </p:spTree>
    <p:extLst>
      <p:ext uri="{BB962C8B-B14F-4D97-AF65-F5344CB8AC3E}">
        <p14:creationId xmlns:p14="http://schemas.microsoft.com/office/powerpoint/2010/main" val="12465893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4/8/21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Minimize Overfitting - Partitioning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7</a:t>
            </a:fld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85800" y="1042980"/>
            <a:ext cx="7772400" cy="985845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 2" pitchFamily="18" charset="2"/>
              <a:buNone/>
            </a:pPr>
            <a:r>
              <a:rPr lang="en-US" sz="1800" dirty="0"/>
              <a:t>Divide data into training portion , validation &amp; test portions</a:t>
            </a:r>
          </a:p>
          <a:p>
            <a:pPr>
              <a:buFont typeface="Wingdings 2" pitchFamily="18" charset="2"/>
              <a:buNone/>
            </a:pPr>
            <a:r>
              <a:rPr lang="en-US" sz="1800" dirty="0"/>
              <a:t>Tune a model and/or compare models with the validation portion</a:t>
            </a:r>
          </a:p>
          <a:p>
            <a:pPr>
              <a:buFont typeface="Wingdings 2" pitchFamily="18" charset="2"/>
              <a:buNone/>
            </a:pPr>
            <a:r>
              <a:rPr lang="en-US" sz="1800" dirty="0"/>
              <a:t>The “true” way a model will behave when launched on new data.</a:t>
            </a:r>
          </a:p>
          <a:p>
            <a:pPr>
              <a:buFont typeface="Wingdings 2" pitchFamily="18" charset="2"/>
              <a:buNone/>
            </a:pPr>
            <a:endParaRPr lang="en-US" sz="1800" dirty="0"/>
          </a:p>
          <a:p>
            <a:pPr>
              <a:buFont typeface="Wingdings 2" pitchFamily="18" charset="2"/>
              <a:buNone/>
            </a:pPr>
            <a:endParaRPr lang="en-US" sz="1800" b="1" dirty="0"/>
          </a:p>
          <a:p>
            <a:pPr>
              <a:buFont typeface="Wingdings 2" pitchFamily="18" charset="2"/>
              <a:buNone/>
            </a:pPr>
            <a:endParaRPr lang="en-US" sz="1800" dirty="0"/>
          </a:p>
        </p:txBody>
      </p:sp>
      <p:grpSp>
        <p:nvGrpSpPr>
          <p:cNvPr id="7" name="Group 6"/>
          <p:cNvGrpSpPr/>
          <p:nvPr/>
        </p:nvGrpSpPr>
        <p:grpSpPr>
          <a:xfrm>
            <a:off x="2288381" y="2028825"/>
            <a:ext cx="4567238" cy="4300548"/>
            <a:chOff x="2293158" y="1838325"/>
            <a:chExt cx="4567238" cy="4491048"/>
          </a:xfrm>
        </p:grpSpPr>
        <p:sp>
          <p:nvSpPr>
            <p:cNvPr id="8" name="Flowchart: Magnetic Disk 7"/>
            <p:cNvSpPr/>
            <p:nvPr/>
          </p:nvSpPr>
          <p:spPr>
            <a:xfrm>
              <a:off x="2293158" y="5719772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Flowchart: Magnetic Disk 8"/>
            <p:cNvSpPr/>
            <p:nvPr/>
          </p:nvSpPr>
          <p:spPr>
            <a:xfrm>
              <a:off x="2293158" y="5295381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Flowchart: Magnetic Disk 9"/>
            <p:cNvSpPr/>
            <p:nvPr/>
          </p:nvSpPr>
          <p:spPr>
            <a:xfrm>
              <a:off x="2293158" y="4870988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Flowchart: Magnetic Disk 10"/>
            <p:cNvSpPr/>
            <p:nvPr/>
          </p:nvSpPr>
          <p:spPr>
            <a:xfrm>
              <a:off x="2293158" y="4446595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Flowchart: Magnetic Disk 11"/>
            <p:cNvSpPr/>
            <p:nvPr/>
          </p:nvSpPr>
          <p:spPr>
            <a:xfrm>
              <a:off x="2293158" y="4022202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Flowchart: Magnetic Disk 12"/>
            <p:cNvSpPr/>
            <p:nvPr/>
          </p:nvSpPr>
          <p:spPr>
            <a:xfrm>
              <a:off x="2293158" y="3597809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Flowchart: Magnetic Disk 13"/>
            <p:cNvSpPr/>
            <p:nvPr/>
          </p:nvSpPr>
          <p:spPr>
            <a:xfrm>
              <a:off x="2293158" y="3173416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Flowchart: Magnetic Disk 14"/>
            <p:cNvSpPr/>
            <p:nvPr/>
          </p:nvSpPr>
          <p:spPr>
            <a:xfrm>
              <a:off x="2293158" y="2749023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Flowchart: Magnetic Disk 15"/>
            <p:cNvSpPr/>
            <p:nvPr/>
          </p:nvSpPr>
          <p:spPr>
            <a:xfrm>
              <a:off x="2293158" y="2324630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lowchart: Magnetic Disk 16"/>
            <p:cNvSpPr/>
            <p:nvPr/>
          </p:nvSpPr>
          <p:spPr>
            <a:xfrm>
              <a:off x="2293158" y="1900237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871801" y="4043363"/>
              <a:ext cx="9123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All Data</a:t>
              </a:r>
            </a:p>
          </p:txBody>
        </p:sp>
        <p:sp>
          <p:nvSpPr>
            <p:cNvPr id="19" name="Isosceles Triangle 18"/>
            <p:cNvSpPr/>
            <p:nvPr/>
          </p:nvSpPr>
          <p:spPr>
            <a:xfrm rot="5400000">
              <a:off x="3014677" y="4071937"/>
              <a:ext cx="3186112" cy="300038"/>
            </a:xfrm>
            <a:prstGeom prst="triangl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lowchart: Magnetic Disk 19"/>
            <p:cNvSpPr/>
            <p:nvPr/>
          </p:nvSpPr>
          <p:spPr>
            <a:xfrm>
              <a:off x="4860146" y="5657860"/>
              <a:ext cx="2000250" cy="609601"/>
            </a:xfrm>
            <a:prstGeom prst="flowChartMagneticDisk">
              <a:avLst/>
            </a:prstGeom>
            <a:solidFill>
              <a:schemeClr val="accent1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Flowchart: Magnetic Disk 20"/>
            <p:cNvSpPr/>
            <p:nvPr/>
          </p:nvSpPr>
          <p:spPr>
            <a:xfrm>
              <a:off x="4860146" y="5233469"/>
              <a:ext cx="2000250" cy="609601"/>
            </a:xfrm>
            <a:prstGeom prst="flowChartMagneticDisk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Flowchart: Magnetic Disk 21"/>
            <p:cNvSpPr/>
            <p:nvPr/>
          </p:nvSpPr>
          <p:spPr>
            <a:xfrm>
              <a:off x="4860146" y="4809076"/>
              <a:ext cx="2000250" cy="609601"/>
            </a:xfrm>
            <a:prstGeom prst="flowChartMagneticDisk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Flowchart: Magnetic Disk 22"/>
            <p:cNvSpPr/>
            <p:nvPr/>
          </p:nvSpPr>
          <p:spPr>
            <a:xfrm>
              <a:off x="4860146" y="4384683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Flowchart: Magnetic Disk 23"/>
            <p:cNvSpPr/>
            <p:nvPr/>
          </p:nvSpPr>
          <p:spPr>
            <a:xfrm>
              <a:off x="4860146" y="3960290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Flowchart: Magnetic Disk 24"/>
            <p:cNvSpPr/>
            <p:nvPr/>
          </p:nvSpPr>
          <p:spPr>
            <a:xfrm>
              <a:off x="4860146" y="3535897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Flowchart: Magnetic Disk 25"/>
            <p:cNvSpPr/>
            <p:nvPr/>
          </p:nvSpPr>
          <p:spPr>
            <a:xfrm>
              <a:off x="4860146" y="3111504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Flowchart: Magnetic Disk 26"/>
            <p:cNvSpPr/>
            <p:nvPr/>
          </p:nvSpPr>
          <p:spPr>
            <a:xfrm>
              <a:off x="4860146" y="2687111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Flowchart: Magnetic Disk 27"/>
            <p:cNvSpPr/>
            <p:nvPr/>
          </p:nvSpPr>
          <p:spPr>
            <a:xfrm>
              <a:off x="4860146" y="2262718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Flowchart: Magnetic Disk 28"/>
            <p:cNvSpPr/>
            <p:nvPr/>
          </p:nvSpPr>
          <p:spPr>
            <a:xfrm>
              <a:off x="4860146" y="1838325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138751" y="3895726"/>
              <a:ext cx="14687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Training Data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5419739" y="5919001"/>
              <a:ext cx="10447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Test Data</a:t>
              </a:r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5351230" y="5157001"/>
            <a:ext cx="11235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Validation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 Data</a:t>
            </a:r>
          </a:p>
        </p:txBody>
      </p:sp>
      <p:sp>
        <p:nvSpPr>
          <p:cNvPr id="33" name="Footer Placeholder 5">
            <a:extLst>
              <a:ext uri="{FF2B5EF4-FFF2-40B4-BE49-F238E27FC236}">
                <a16:creationId xmlns:a16="http://schemas.microsoft.com/office/drawing/2014/main" id="{36F89562-CBB1-E44D-8238-F62E5861C3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96</a:t>
            </a:r>
          </a:p>
        </p:txBody>
      </p:sp>
    </p:spTree>
    <p:extLst>
      <p:ext uri="{BB962C8B-B14F-4D97-AF65-F5344CB8AC3E}">
        <p14:creationId xmlns:p14="http://schemas.microsoft.com/office/powerpoint/2010/main" val="4178488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Supervised Learning</a:t>
            </a:r>
          </a:p>
        </p:txBody>
      </p:sp>
      <p:sp>
        <p:nvSpPr>
          <p:cNvPr id="9219" name="Content Placeholder 2"/>
          <p:cNvSpPr>
            <a:spLocks noGrp="1"/>
          </p:cNvSpPr>
          <p:nvPr>
            <p:ph sz="quarter" idx="1"/>
          </p:nvPr>
        </p:nvSpPr>
        <p:spPr>
          <a:xfrm>
            <a:off x="838200" y="1828800"/>
            <a:ext cx="7772400" cy="4572000"/>
          </a:xfrm>
        </p:spPr>
        <p:txBody>
          <a:bodyPr/>
          <a:lstStyle/>
          <a:p>
            <a:pPr eaLnBrk="1" hangingPunct="1"/>
            <a:r>
              <a:rPr lang="en-US" altLang="en-US" dirty="0">
                <a:latin typeface="Franklin Gothic Book" pitchFamily="34" charset="0"/>
              </a:rPr>
              <a:t>Goal: Predict a single “target” or “outcome” variable </a:t>
            </a:r>
          </a:p>
          <a:p>
            <a:pPr eaLnBrk="1" hangingPunct="1"/>
            <a:endParaRPr lang="en-US" altLang="en-US" dirty="0">
              <a:latin typeface="Franklin Gothic Book" pitchFamily="34" charset="0"/>
            </a:endParaRPr>
          </a:p>
          <a:p>
            <a:pPr eaLnBrk="1" hangingPunct="1"/>
            <a:r>
              <a:rPr lang="en-US" altLang="en-US" dirty="0">
                <a:latin typeface="Franklin Gothic Book" pitchFamily="34" charset="0"/>
              </a:rPr>
              <a:t>Training data, where target value is known</a:t>
            </a:r>
          </a:p>
          <a:p>
            <a:pPr eaLnBrk="1" hangingPunct="1"/>
            <a:endParaRPr lang="en-US" altLang="en-US" dirty="0">
              <a:latin typeface="Franklin Gothic Book" pitchFamily="34" charset="0"/>
            </a:endParaRPr>
          </a:p>
          <a:p>
            <a:pPr eaLnBrk="1" hangingPunct="1"/>
            <a:r>
              <a:rPr lang="en-US" altLang="en-US" dirty="0">
                <a:latin typeface="Franklin Gothic Book" pitchFamily="34" charset="0"/>
              </a:rPr>
              <a:t>Score to data where value is not known</a:t>
            </a:r>
          </a:p>
          <a:p>
            <a:pPr eaLnBrk="1" hangingPunct="1"/>
            <a:endParaRPr lang="en-US" altLang="en-US" dirty="0">
              <a:latin typeface="Franklin Gothic Book" pitchFamily="34" charset="0"/>
            </a:endParaRPr>
          </a:p>
          <a:p>
            <a:pPr eaLnBrk="1" hangingPunct="1"/>
            <a:r>
              <a:rPr lang="en-US" altLang="en-US" dirty="0">
                <a:latin typeface="Franklin Gothic Book" pitchFamily="34" charset="0"/>
              </a:rPr>
              <a:t>Methods: Classification and </a:t>
            </a:r>
            <a:r>
              <a:rPr lang="en-US" altLang="en-US" u="sng" dirty="0">
                <a:latin typeface="Franklin Gothic Book" pitchFamily="34" charset="0"/>
              </a:rPr>
              <a:t>Prediction</a:t>
            </a:r>
          </a:p>
          <a:p>
            <a:pPr eaLnBrk="1" hangingPunct="1"/>
            <a:endParaRPr lang="en-US" altLang="en-US" dirty="0">
              <a:latin typeface="Franklin Gothic Book" pitchFamily="34" charset="0"/>
            </a:endParaRPr>
          </a:p>
          <a:p>
            <a:pPr eaLnBrk="1" hangingPunct="1">
              <a:buFont typeface="Wingdings 2" pitchFamily="18" charset="2"/>
              <a:buNone/>
            </a:pPr>
            <a:endParaRPr lang="en-US" altLang="en-US" dirty="0">
              <a:latin typeface="Franklin Gothic Book" pitchFamily="34" charset="0"/>
            </a:endParaRPr>
          </a:p>
        </p:txBody>
      </p:sp>
      <p:sp>
        <p:nvSpPr>
          <p:cNvPr id="4" name="Footer Placeholder 5">
            <a:extLst>
              <a:ext uri="{FF2B5EF4-FFF2-40B4-BE49-F238E27FC236}">
                <a16:creationId xmlns:a16="http://schemas.microsoft.com/office/drawing/2014/main" id="{44024948-E463-764F-B1B4-58E5D4C9DE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96</a:t>
            </a:r>
          </a:p>
        </p:txBody>
      </p:sp>
    </p:spTree>
    <p:extLst>
      <p:ext uri="{BB962C8B-B14F-4D97-AF65-F5344CB8AC3E}">
        <p14:creationId xmlns:p14="http://schemas.microsoft.com/office/powerpoint/2010/main" val="2615343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4/8/21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9</a:t>
            </a:fld>
            <a:endParaRPr lang="en-US"/>
          </a:p>
        </p:txBody>
      </p:sp>
      <p:sp>
        <p:nvSpPr>
          <p:cNvPr id="6" name="Shape 278"/>
          <p:cNvSpPr txBox="1"/>
          <p:nvPr/>
        </p:nvSpPr>
        <p:spPr>
          <a:xfrm>
            <a:off x="206000" y="1107533"/>
            <a:ext cx="8778300" cy="525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Inferring a function from labeled data.</a:t>
            </a:r>
          </a:p>
        </p:txBody>
      </p:sp>
      <p:sp>
        <p:nvSpPr>
          <p:cNvPr id="7" name="Shape 279"/>
          <p:cNvSpPr txBox="1"/>
          <p:nvPr/>
        </p:nvSpPr>
        <p:spPr>
          <a:xfrm>
            <a:off x="206100" y="1557009"/>
            <a:ext cx="8778300" cy="246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1200" i="1" dirty="0">
                <a:latin typeface="Open Sans"/>
                <a:ea typeface="Open Sans"/>
                <a:cs typeface="Open Sans"/>
                <a:sym typeface="Open Sans"/>
              </a:rPr>
              <a:t>“Learn from telling”, “Look at my data and I will tell you what to predict”</a:t>
            </a:r>
          </a:p>
        </p:txBody>
      </p:sp>
      <p:grpSp>
        <p:nvGrpSpPr>
          <p:cNvPr id="8" name="Shape 280"/>
          <p:cNvGrpSpPr/>
          <p:nvPr/>
        </p:nvGrpSpPr>
        <p:grpSpPr>
          <a:xfrm>
            <a:off x="3168253" y="3206413"/>
            <a:ext cx="980217" cy="916620"/>
            <a:chOff x="4044175" y="930800"/>
            <a:chExt cx="806099" cy="730199"/>
          </a:xfrm>
        </p:grpSpPr>
        <p:sp>
          <p:nvSpPr>
            <p:cNvPr id="9" name="Shape 281"/>
            <p:cNvSpPr/>
            <p:nvPr/>
          </p:nvSpPr>
          <p:spPr>
            <a:xfrm>
              <a:off x="4044175" y="1017125"/>
              <a:ext cx="136499" cy="643799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" name="Shape 282"/>
            <p:cNvSpPr/>
            <p:nvPr/>
          </p:nvSpPr>
          <p:spPr>
            <a:xfrm>
              <a:off x="4267375" y="1300350"/>
              <a:ext cx="136499" cy="3606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1" name="Shape 283"/>
            <p:cNvSpPr/>
            <p:nvPr/>
          </p:nvSpPr>
          <p:spPr>
            <a:xfrm>
              <a:off x="4490575" y="930800"/>
              <a:ext cx="136499" cy="730199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2" name="Shape 284"/>
            <p:cNvSpPr/>
            <p:nvPr/>
          </p:nvSpPr>
          <p:spPr>
            <a:xfrm>
              <a:off x="4713775" y="1070600"/>
              <a:ext cx="136499" cy="590399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13" name="Shape 285"/>
          <p:cNvSpPr txBox="1"/>
          <p:nvPr/>
        </p:nvSpPr>
        <p:spPr>
          <a:xfrm>
            <a:off x="3217045" y="2180174"/>
            <a:ext cx="1184400" cy="432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en" u="sng" dirty="0">
                <a:latin typeface="Open Sans"/>
                <a:ea typeface="Open Sans"/>
                <a:cs typeface="Open Sans"/>
                <a:sym typeface="Open Sans"/>
              </a:rPr>
              <a:t>Data Setup</a:t>
            </a:r>
          </a:p>
        </p:txBody>
      </p:sp>
      <p:sp>
        <p:nvSpPr>
          <p:cNvPr id="14" name="Shape 286"/>
          <p:cNvSpPr txBox="1"/>
          <p:nvPr/>
        </p:nvSpPr>
        <p:spPr>
          <a:xfrm>
            <a:off x="5133549" y="2305933"/>
            <a:ext cx="1403458" cy="432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en" u="sng" dirty="0">
                <a:latin typeface="Open Sans"/>
                <a:ea typeface="Open Sans"/>
                <a:cs typeface="Open Sans"/>
                <a:sym typeface="Open Sans"/>
              </a:rPr>
              <a:t>Algorithm</a:t>
            </a:r>
          </a:p>
        </p:txBody>
      </p:sp>
      <p:sp>
        <p:nvSpPr>
          <p:cNvPr id="15" name="Shape 287"/>
          <p:cNvSpPr txBox="1"/>
          <p:nvPr/>
        </p:nvSpPr>
        <p:spPr>
          <a:xfrm>
            <a:off x="2843237" y="4507849"/>
            <a:ext cx="1985963" cy="17643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1200" i="1" dirty="0">
                <a:latin typeface="Open Sans"/>
                <a:ea typeface="Open Sans"/>
                <a:cs typeface="Open Sans"/>
                <a:sym typeface="Open Sans"/>
              </a:rPr>
              <a:t>Flat “Excel” file.  Each row is a record or observation.  Each column is an attribute of the record. </a:t>
            </a:r>
          </a:p>
          <a:p>
            <a:endParaRPr lang="en" sz="1200" b="1" i="1" u="sng" dirty="0">
              <a:latin typeface="Open Sans"/>
              <a:ea typeface="Open Sans"/>
              <a:cs typeface="Open Sans"/>
              <a:sym typeface="Open Sans"/>
            </a:endParaRPr>
          </a:p>
          <a:p>
            <a:r>
              <a:rPr lang="en" sz="1200" b="1" i="1" u="sng" dirty="0">
                <a:latin typeface="Open Sans"/>
                <a:ea typeface="Open Sans"/>
                <a:cs typeface="Open Sans"/>
                <a:sym typeface="Open Sans"/>
              </a:rPr>
              <a:t>One column is the outcome, y or target attribute.</a:t>
            </a:r>
          </a:p>
        </p:txBody>
      </p:sp>
      <p:sp>
        <p:nvSpPr>
          <p:cNvPr id="16" name="Shape 288"/>
          <p:cNvSpPr txBox="1"/>
          <p:nvPr/>
        </p:nvSpPr>
        <p:spPr>
          <a:xfrm>
            <a:off x="5053179" y="4507850"/>
            <a:ext cx="1564199" cy="942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1200" i="1" dirty="0">
                <a:latin typeface="Open Sans"/>
                <a:ea typeface="Open Sans"/>
                <a:cs typeface="Open Sans"/>
                <a:sym typeface="Open Sans"/>
              </a:rPr>
              <a:t>Modeling e.g. K-NN, linear regression,  decision tree, random forest etc.</a:t>
            </a:r>
          </a:p>
        </p:txBody>
      </p:sp>
      <p:sp>
        <p:nvSpPr>
          <p:cNvPr id="17" name="Shape 289"/>
          <p:cNvSpPr txBox="1"/>
          <p:nvPr/>
        </p:nvSpPr>
        <p:spPr>
          <a:xfrm>
            <a:off x="7154613" y="4507850"/>
            <a:ext cx="1564199" cy="73566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1200" i="1" dirty="0">
                <a:latin typeface="Open Sans"/>
                <a:ea typeface="Open Sans"/>
                <a:cs typeface="Open Sans"/>
                <a:sym typeface="Open Sans"/>
              </a:rPr>
              <a:t>Use the model to make predictions for the target label on the new data.  </a:t>
            </a:r>
          </a:p>
        </p:txBody>
      </p:sp>
      <p:sp>
        <p:nvSpPr>
          <p:cNvPr id="18" name="Shape 290"/>
          <p:cNvSpPr txBox="1"/>
          <p:nvPr/>
        </p:nvSpPr>
        <p:spPr>
          <a:xfrm>
            <a:off x="7133564" y="2319692"/>
            <a:ext cx="1606296" cy="432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en" u="sng" dirty="0">
                <a:latin typeface="Open Sans"/>
                <a:ea typeface="Open Sans"/>
                <a:cs typeface="Open Sans"/>
                <a:sym typeface="Open Sans"/>
              </a:rPr>
              <a:t>Application</a:t>
            </a:r>
          </a:p>
        </p:txBody>
      </p:sp>
      <p:sp>
        <p:nvSpPr>
          <p:cNvPr id="24" name="Shape 296"/>
          <p:cNvSpPr/>
          <p:nvPr/>
        </p:nvSpPr>
        <p:spPr>
          <a:xfrm>
            <a:off x="4287424" y="3206513"/>
            <a:ext cx="165900" cy="9165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pic>
        <p:nvPicPr>
          <p:cNvPr id="25" name="Shape 29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194086" y="3347602"/>
            <a:ext cx="488781" cy="52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Shape 2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9483" y="3125850"/>
            <a:ext cx="1571590" cy="12394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" name="Shape 299"/>
          <p:cNvGrpSpPr/>
          <p:nvPr/>
        </p:nvGrpSpPr>
        <p:grpSpPr>
          <a:xfrm>
            <a:off x="7001844" y="2971801"/>
            <a:ext cx="1869736" cy="1124344"/>
            <a:chOff x="7143751" y="2114551"/>
            <a:chExt cx="1869736" cy="1124344"/>
          </a:xfrm>
        </p:grpSpPr>
        <p:grpSp>
          <p:nvGrpSpPr>
            <p:cNvPr id="28" name="Shape 300"/>
            <p:cNvGrpSpPr/>
            <p:nvPr/>
          </p:nvGrpSpPr>
          <p:grpSpPr>
            <a:xfrm>
              <a:off x="7775499" y="2322154"/>
              <a:ext cx="980207" cy="916741"/>
              <a:chOff x="4044183" y="930773"/>
              <a:chExt cx="806091" cy="730296"/>
            </a:xfrm>
          </p:grpSpPr>
          <p:sp>
            <p:nvSpPr>
              <p:cNvPr id="32" name="Shape 301"/>
              <p:cNvSpPr/>
              <p:nvPr/>
            </p:nvSpPr>
            <p:spPr>
              <a:xfrm>
                <a:off x="4044183" y="1376474"/>
                <a:ext cx="136499" cy="284400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33" name="Shape 302"/>
              <p:cNvSpPr/>
              <p:nvPr/>
            </p:nvSpPr>
            <p:spPr>
              <a:xfrm>
                <a:off x="4267373" y="930773"/>
                <a:ext cx="136499" cy="730199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34" name="Shape 303"/>
              <p:cNvSpPr/>
              <p:nvPr/>
            </p:nvSpPr>
            <p:spPr>
              <a:xfrm>
                <a:off x="4490585" y="1190669"/>
                <a:ext cx="136499" cy="470400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35" name="Shape 304"/>
              <p:cNvSpPr/>
              <p:nvPr/>
            </p:nvSpPr>
            <p:spPr>
              <a:xfrm>
                <a:off x="4713775" y="1070600"/>
                <a:ext cx="136499" cy="590399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</p:grpSp>
        <p:pic>
          <p:nvPicPr>
            <p:cNvPr id="29" name="Shape 30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143751" y="2114551"/>
              <a:ext cx="860362" cy="638998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0" name="Shape 306"/>
            <p:cNvCxnSpPr>
              <a:endCxn id="31" idx="1"/>
            </p:cNvCxnSpPr>
            <p:nvPr/>
          </p:nvCxnSpPr>
          <p:spPr>
            <a:xfrm>
              <a:off x="7937387" y="2631113"/>
              <a:ext cx="910200" cy="149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sp>
          <p:nvSpPr>
            <p:cNvPr id="31" name="Shape 307"/>
            <p:cNvSpPr/>
            <p:nvPr/>
          </p:nvSpPr>
          <p:spPr>
            <a:xfrm>
              <a:off x="8847587" y="2322263"/>
              <a:ext cx="165900" cy="916500"/>
            </a:xfrm>
            <a:prstGeom prst="rect">
              <a:avLst/>
            </a:prstGeom>
            <a:solidFill>
              <a:srgbClr val="3C8ACA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cxnSp>
        <p:nvCxnSpPr>
          <p:cNvPr id="36" name="Shape 308"/>
          <p:cNvCxnSpPr/>
          <p:nvPr/>
        </p:nvCxnSpPr>
        <p:spPr>
          <a:xfrm>
            <a:off x="334750" y="4499899"/>
            <a:ext cx="8220600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7" name="Shape 292"/>
          <p:cNvSpPr txBox="1"/>
          <p:nvPr/>
        </p:nvSpPr>
        <p:spPr>
          <a:xfrm>
            <a:off x="144127" y="2319691"/>
            <a:ext cx="2709599" cy="432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en" u="sng" dirty="0">
                <a:latin typeface="Open Sans"/>
                <a:ea typeface="Open Sans"/>
                <a:cs typeface="Open Sans"/>
                <a:sym typeface="Open Sans"/>
              </a:rPr>
              <a:t>Business Context</a:t>
            </a:r>
          </a:p>
        </p:txBody>
      </p:sp>
      <p:sp>
        <p:nvSpPr>
          <p:cNvPr id="38" name="Shape 293"/>
          <p:cNvSpPr txBox="1"/>
          <p:nvPr/>
        </p:nvSpPr>
        <p:spPr>
          <a:xfrm>
            <a:off x="188827" y="2748906"/>
            <a:ext cx="2620199" cy="50863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1100" b="1" dirty="0">
                <a:latin typeface="Open Sans"/>
                <a:ea typeface="Open Sans"/>
                <a:cs typeface="Open Sans"/>
                <a:sym typeface="Open Sans"/>
              </a:rPr>
              <a:t>Marketing</a:t>
            </a:r>
            <a:r>
              <a:rPr lang="en" sz="1100" dirty="0">
                <a:latin typeface="Open Sans"/>
                <a:ea typeface="Open Sans"/>
                <a:cs typeface="Open Sans"/>
                <a:sym typeface="Open Sans"/>
              </a:rPr>
              <a:t>-Will a customer buy yes or no? How much will a customer spend?</a:t>
            </a:r>
          </a:p>
        </p:txBody>
      </p:sp>
      <p:sp>
        <p:nvSpPr>
          <p:cNvPr id="39" name="Shape 294"/>
          <p:cNvSpPr txBox="1"/>
          <p:nvPr/>
        </p:nvSpPr>
        <p:spPr>
          <a:xfrm>
            <a:off x="188827" y="3156119"/>
            <a:ext cx="2620199" cy="701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r>
              <a:rPr lang="en" sz="1100" b="1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Operations</a:t>
            </a:r>
            <a:r>
              <a:rPr lang="en" sz="11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- Will an applicant default?  When will a machine break?</a:t>
            </a:r>
          </a:p>
        </p:txBody>
      </p:sp>
      <p:sp>
        <p:nvSpPr>
          <p:cNvPr id="40" name="Shape 295"/>
          <p:cNvSpPr txBox="1"/>
          <p:nvPr/>
        </p:nvSpPr>
        <p:spPr>
          <a:xfrm>
            <a:off x="188827" y="3787062"/>
            <a:ext cx="2620199" cy="701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r>
              <a:rPr lang="en" sz="1100" b="1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Sports Analytics</a:t>
            </a:r>
            <a:r>
              <a:rPr lang="en" sz="11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- How many points will the Bears’ QB score?  What is the Bears’ probability of winning? </a:t>
            </a:r>
          </a:p>
        </p:txBody>
      </p:sp>
      <p:sp>
        <p:nvSpPr>
          <p:cNvPr id="41" name="Shape 288"/>
          <p:cNvSpPr txBox="1"/>
          <p:nvPr/>
        </p:nvSpPr>
        <p:spPr>
          <a:xfrm>
            <a:off x="635781" y="4574525"/>
            <a:ext cx="1726291" cy="942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1200" i="1" dirty="0">
                <a:latin typeface="Open Sans"/>
                <a:ea typeface="Open Sans"/>
                <a:cs typeface="Open Sans"/>
                <a:sym typeface="Open Sans"/>
              </a:rPr>
              <a:t>Requires expertise and stakeholder buy in</a:t>
            </a:r>
          </a:p>
        </p:txBody>
      </p:sp>
      <p:sp>
        <p:nvSpPr>
          <p:cNvPr id="42" name="Footer Placeholder 5">
            <a:extLst>
              <a:ext uri="{FF2B5EF4-FFF2-40B4-BE49-F238E27FC236}">
                <a16:creationId xmlns:a16="http://schemas.microsoft.com/office/drawing/2014/main" id="{8ACCC4AA-49A7-8A46-8872-BB55B839D70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96</a:t>
            </a:r>
          </a:p>
        </p:txBody>
      </p:sp>
    </p:spTree>
    <p:extLst>
      <p:ext uri="{BB962C8B-B14F-4D97-AF65-F5344CB8AC3E}">
        <p14:creationId xmlns:p14="http://schemas.microsoft.com/office/powerpoint/2010/main" val="3904230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6" grpId="0"/>
      <p:bldP spid="17" grpId="0"/>
      <p:bldP spid="18" grpId="0"/>
      <p:bldP spid="24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_rels/themeOverr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jpeg"/></Relationships>
</file>

<file path=ppt/theme/theme1.xml><?xml version="1.0" encoding="utf-8"?>
<a:theme xmlns:a="http://schemas.openxmlformats.org/drawingml/2006/main" name="1_Office Theme">
  <a:themeElements>
    <a:clrScheme name="Harvard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1C30"/>
      </a:accent1>
      <a:accent2>
        <a:srgbClr val="8C8179"/>
      </a:accent2>
      <a:accent3>
        <a:srgbClr val="293352"/>
      </a:accent3>
      <a:accent4>
        <a:srgbClr val="8996A0"/>
      </a:accent4>
      <a:accent5>
        <a:srgbClr val="BAC5C6"/>
      </a:accent5>
      <a:accent6>
        <a:srgbClr val="4E84C4"/>
      </a:accent6>
      <a:hlink>
        <a:srgbClr val="52854C"/>
      </a:hlink>
      <a:folHlink>
        <a:srgbClr val="E87D1E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Equity">
    <a:dk1>
      <a:sysClr val="windowText" lastClr="000000"/>
    </a:dk1>
    <a:lt1>
      <a:sysClr val="window" lastClr="FFFFFF"/>
    </a:lt1>
    <a:dk2>
      <a:srgbClr val="696464"/>
    </a:dk2>
    <a:lt2>
      <a:srgbClr val="E9E5DC"/>
    </a:lt2>
    <a:accent1>
      <a:srgbClr val="D34817"/>
    </a:accent1>
    <a:accent2>
      <a:srgbClr val="9B2D1F"/>
    </a:accent2>
    <a:accent3>
      <a:srgbClr val="A28E6A"/>
    </a:accent3>
    <a:accent4>
      <a:srgbClr val="956251"/>
    </a:accent4>
    <a:accent5>
      <a:srgbClr val="918485"/>
    </a:accent5>
    <a:accent6>
      <a:srgbClr val="855D5D"/>
    </a:accent6>
    <a:hlink>
      <a:srgbClr val="CC9900"/>
    </a:hlink>
    <a:folHlink>
      <a:srgbClr val="96A9A9"/>
    </a:folHlink>
  </a:clrScheme>
  <a:fontScheme name="Equity">
    <a:majorFont>
      <a:latin typeface="Franklin Gothic Book"/>
      <a:ea typeface=""/>
      <a:cs typeface=""/>
      <a:font script="Grek" typeface="Calibri"/>
      <a:font script="Cyrl" typeface="Calibri"/>
      <a:font script="Jpan" typeface="HGｺﾞｼｯｸM"/>
      <a:font script="Hang" typeface="바탕"/>
      <a:font script="Hans" typeface="幼圆"/>
      <a:font script="Hant" typeface="微軟正黑體"/>
      <a:font script="Arab" typeface="Tahoma"/>
      <a:font script="Hebr" typeface="Aharoni"/>
      <a:font script="Thai" typeface="LilyUPC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ahoma"/>
      <a:font script="Uigh" typeface="Microsoft Uighur"/>
    </a:majorFont>
    <a:minorFont>
      <a:latin typeface="Perpetua"/>
      <a:ea typeface=""/>
      <a:cs typeface=""/>
      <a:font script="Grek" typeface="Cambria"/>
      <a:font script="Cyrl" typeface="Cambria"/>
      <a:font script="Jpan" typeface="HG創英ﾌﾟﾚｾﾞﾝｽEB"/>
      <a:font script="Hang" typeface="맑은 고딕"/>
      <a:font script="Hans" typeface="宋体"/>
      <a:font script="Hant" typeface="新細明體"/>
      <a:font script="Arab" typeface="Times New Roman"/>
      <a:font script="Hebr" typeface="Aharoni"/>
      <a:font script="Thai" typeface="EucrosiaUPC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inorFont>
  </a:fontScheme>
  <a:fmtScheme name="Equity">
    <a:fillStyleLst>
      <a:solidFill>
        <a:schemeClr val="phClr"/>
      </a:solidFill>
      <a:blipFill>
        <a:blip xmlns:r="http://schemas.openxmlformats.org/officeDocument/2006/relationships" r:embed="rId1">
          <a:duotone>
            <a:schemeClr val="phClr">
              <a:tint val="30000"/>
              <a:satMod val="300000"/>
            </a:schemeClr>
            <a:schemeClr val="phClr">
              <a:tint val="40000"/>
              <a:satMod val="200000"/>
            </a:schemeClr>
          </a:duotone>
        </a:blip>
        <a:tile tx="0" ty="0" sx="70000" sy="70000" flip="none" algn="ctr"/>
      </a:blipFill>
      <a:blipFill>
        <a:blip xmlns:r="http://schemas.openxmlformats.org/officeDocument/2006/relationships" r:embed="rId1">
          <a:duotone>
            <a:schemeClr val="phClr">
              <a:shade val="22000"/>
              <a:satMod val="160000"/>
            </a:schemeClr>
            <a:schemeClr val="phClr">
              <a:shade val="45000"/>
              <a:satMod val="100000"/>
            </a:schemeClr>
          </a:duotone>
        </a:blip>
        <a:tile tx="0" ty="0" sx="65000" sy="65000" flip="none" algn="ctr"/>
      </a:blipFill>
    </a:fillStyleLst>
    <a:lnStyleLst>
      <a:ln w="9525" cap="flat" cmpd="sng" algn="ctr">
        <a:solidFill>
          <a:schemeClr val="phClr">
            <a:shade val="60000"/>
            <a:satMod val="110000"/>
          </a:schemeClr>
        </a:solidFill>
        <a:prstDash val="solid"/>
      </a:ln>
      <a:ln w="127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38100" dist="25400" dir="5400000" algn="t" rotWithShape="0">
            <a:srgbClr val="000000">
              <a:alpha val="50000"/>
            </a:srgbClr>
          </a:outerShdw>
        </a:effectLst>
      </a:effectStyle>
      <a:effectStyle>
        <a:effectLst>
          <a:outerShdw blurRad="38100" dist="25400" dir="5400000" algn="t" rotWithShape="0">
            <a:srgbClr val="000000">
              <a:alpha val="50000"/>
            </a:srgbClr>
          </a:outerShdw>
        </a:effectLst>
      </a:effectStyle>
      <a:effectStyle>
        <a:effectLst>
          <a:outerShdw blurRad="50800" dist="50800" dir="5400000" algn="t" rotWithShape="0">
            <a:srgbClr val="000000">
              <a:alpha val="60000"/>
            </a:srgbClr>
          </a:outerShdw>
        </a:effectLst>
        <a:scene3d>
          <a:camera prst="isometricBottomUp" fov="0">
            <a:rot lat="0" lon="0" rev="0"/>
          </a:camera>
          <a:lightRig rig="soft" dir="b">
            <a:rot lat="0" lon="0" rev="9000000"/>
          </a:lightRig>
        </a:scene3d>
        <a:sp3d contourW="35000" prstMaterial="matte">
          <a:bevelT w="45000" h="38100" prst="convex"/>
          <a:contourClr>
            <a:schemeClr val="phClr">
              <a:tint val="10000"/>
              <a:satMod val="130000"/>
            </a:schemeClr>
          </a:contourClr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shade val="40000"/>
              <a:satMod val="165000"/>
            </a:schemeClr>
          </a:gs>
          <a:gs pos="50000">
            <a:schemeClr val="phClr">
              <a:shade val="80000"/>
              <a:satMod val="155000"/>
            </a:schemeClr>
          </a:gs>
          <a:gs pos="100000">
            <a:schemeClr val="phClr">
              <a:tint val="95000"/>
              <a:satMod val="200000"/>
            </a:schemeClr>
          </a:gs>
        </a:gsLst>
        <a:lin ang="16200000" scaled="1"/>
      </a:gradFill>
      <a:blipFill>
        <a:blip xmlns:r="http://schemas.openxmlformats.org/officeDocument/2006/relationships" r:embed="rId1">
          <a:duotone>
            <a:schemeClr val="phClr">
              <a:tint val="95000"/>
              <a:satMod val="200000"/>
            </a:schemeClr>
            <a:schemeClr val="phClr">
              <a:shade val="80000"/>
              <a:satMod val="100000"/>
            </a:schemeClr>
          </a:duotone>
        </a:blip>
        <a:tile tx="0" ty="0" sx="55000" sy="55000" flip="none" algn="tl"/>
      </a:blip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5332</TotalTime>
  <Words>2619</Words>
  <Application>Microsoft Macintosh PowerPoint</Application>
  <PresentationFormat>On-screen Show (4:3)</PresentationFormat>
  <Paragraphs>661</Paragraphs>
  <Slides>54</Slides>
  <Notes>10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5" baseType="lpstr">
      <vt:lpstr>Arial</vt:lpstr>
      <vt:lpstr>Calibri</vt:lpstr>
      <vt:lpstr>Calibri Light</vt:lpstr>
      <vt:lpstr>Cambria Math</vt:lpstr>
      <vt:lpstr>Franklin Gothic Book</vt:lpstr>
      <vt:lpstr>inherit</vt:lpstr>
      <vt:lpstr>Open Sans</vt:lpstr>
      <vt:lpstr>proxima-nova</vt:lpstr>
      <vt:lpstr>Wingdings 2</vt:lpstr>
      <vt:lpstr>1_Office Theme</vt:lpstr>
      <vt:lpstr>think-cell Slide</vt:lpstr>
      <vt:lpstr>Predictive Modeling w NLP</vt:lpstr>
      <vt:lpstr>Let’s Practice</vt:lpstr>
      <vt:lpstr>The Problem of Overfitting</vt:lpstr>
      <vt:lpstr>100% fit – not useful for new data</vt:lpstr>
      <vt:lpstr>Another view of overfitting to a problem…</vt:lpstr>
      <vt:lpstr>Minimize Overfitting - Partitioning</vt:lpstr>
      <vt:lpstr>Minimize Overfitting - Partitioning</vt:lpstr>
      <vt:lpstr>Supervised Learning</vt:lpstr>
      <vt:lpstr>Supervised Learning</vt:lpstr>
      <vt:lpstr>Supervised Learning Example</vt:lpstr>
      <vt:lpstr>Linear Regression for continuous outcomes</vt:lpstr>
      <vt:lpstr>The linear combination equation captures information</vt:lpstr>
      <vt:lpstr>The linear combination equation captures information</vt:lpstr>
      <vt:lpstr>The linear combination equation captures information</vt:lpstr>
      <vt:lpstr>The linear combination equation captures information</vt:lpstr>
      <vt:lpstr>The linear combination equation captures information</vt:lpstr>
      <vt:lpstr>The linear combination equation captures information</vt:lpstr>
      <vt:lpstr>The linear combination equation captures information</vt:lpstr>
      <vt:lpstr>PowerPoint Presentation</vt:lpstr>
      <vt:lpstr>PowerPoint Presentation</vt:lpstr>
      <vt:lpstr>Minimizing the Sum of Ordinary Least Squared Errors</vt:lpstr>
      <vt:lpstr>Big Errors</vt:lpstr>
      <vt:lpstr>What’s really going on?</vt:lpstr>
      <vt:lpstr>Why Squared Error?</vt:lpstr>
      <vt:lpstr>Why Squared Error?</vt:lpstr>
      <vt:lpstr>So what is really going on?</vt:lpstr>
      <vt:lpstr>The linear combination of TOKENS is the model fit.</vt:lpstr>
      <vt:lpstr>The linear combination of TOKENS is the model fit.</vt:lpstr>
      <vt:lpstr>Evaluating a Prediction Model</vt:lpstr>
      <vt:lpstr>RMSE</vt:lpstr>
      <vt:lpstr>RMSE</vt:lpstr>
      <vt:lpstr>MAE</vt:lpstr>
      <vt:lpstr>MAPE</vt:lpstr>
      <vt:lpstr>Let’s Practice</vt:lpstr>
      <vt:lpstr>Explanatory Vs Predictive Modeling</vt:lpstr>
      <vt:lpstr>If you don’t need explanations…you could try LSA</vt:lpstr>
      <vt:lpstr>Latent Semantic Analysis…cousin of PCA</vt:lpstr>
      <vt:lpstr>Latent Semantic Analysis</vt:lpstr>
      <vt:lpstr>Plot the data in 2D space.  In reality, text has higher dimensions.</vt:lpstr>
      <vt:lpstr>Shift the origin to the average</vt:lpstr>
      <vt:lpstr>Shifting the origin changes value but not relative position.</vt:lpstr>
      <vt:lpstr>PCA “fits” a line going through the origin</vt:lpstr>
      <vt:lpstr>The points are projected onto the fit line and squared distances from the origin are summed up.  </vt:lpstr>
      <vt:lpstr>A user defines the number of PCA dimensions.</vt:lpstr>
      <vt:lpstr>Intuitive Example of PCA Where is the Musee Jacquemart-Andre in Paris? </vt:lpstr>
      <vt:lpstr>PowerPoint Presentation</vt:lpstr>
      <vt:lpstr>Intuitive Example of PCA Where is the Musee Jacquemart-Andre in Paris? </vt:lpstr>
      <vt:lpstr>Supervised Learning</vt:lpstr>
      <vt:lpstr>The modeling function usually needs a matrix with both.</vt:lpstr>
      <vt:lpstr>The Wisdom of the Crowd</vt:lpstr>
      <vt:lpstr>Random Forests - Classification</vt:lpstr>
      <vt:lpstr>Random Forests - Regression</vt:lpstr>
      <vt:lpstr>How a random forest is really grown.</vt:lpstr>
      <vt:lpstr>C_lsa_text_regression.R</vt:lpstr>
    </vt:vector>
  </TitlesOfParts>
  <Company>Liberty Mutual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Kwartler, Edward</dc:creator>
  <cp:lastModifiedBy>Kwartler, Edward</cp:lastModifiedBy>
  <cp:revision>276</cp:revision>
  <dcterms:created xsi:type="dcterms:W3CDTF">2018-05-23T17:24:59Z</dcterms:created>
  <dcterms:modified xsi:type="dcterms:W3CDTF">2021-04-08T22:25:57Z</dcterms:modified>
</cp:coreProperties>
</file>